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4" r:id="rId4"/>
    <p:sldMasterId id="2147483674" r:id="rId5"/>
  </p:sldMasterIdLst>
  <p:notesMasterIdLst>
    <p:notesMasterId r:id="rId30"/>
  </p:notesMasterIdLst>
  <p:sldIdLst>
    <p:sldId id="256" r:id="rId6"/>
    <p:sldId id="279" r:id="rId7"/>
    <p:sldId id="281" r:id="rId8"/>
    <p:sldId id="258" r:id="rId9"/>
    <p:sldId id="282" r:id="rId10"/>
    <p:sldId id="794" r:id="rId11"/>
    <p:sldId id="820" r:id="rId12"/>
    <p:sldId id="821" r:id="rId13"/>
    <p:sldId id="822" r:id="rId14"/>
    <p:sldId id="823" r:id="rId15"/>
    <p:sldId id="824" r:id="rId16"/>
    <p:sldId id="825" r:id="rId17"/>
    <p:sldId id="290" r:id="rId18"/>
    <p:sldId id="826" r:id="rId19"/>
    <p:sldId id="796" r:id="rId20"/>
    <p:sldId id="827" r:id="rId21"/>
    <p:sldId id="828" r:id="rId22"/>
    <p:sldId id="829" r:id="rId23"/>
    <p:sldId id="288" r:id="rId24"/>
    <p:sldId id="830" r:id="rId25"/>
    <p:sldId id="800" r:id="rId26"/>
    <p:sldId id="801" r:id="rId27"/>
    <p:sldId id="806" r:id="rId28"/>
    <p:sldId id="80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/>
    <p:restoredTop sz="78099" autoAdjust="0"/>
  </p:normalViewPr>
  <p:slideViewPr>
    <p:cSldViewPr snapToGrid="0" snapToObjects="1">
      <p:cViewPr varScale="1">
        <p:scale>
          <a:sx n="95" d="100"/>
          <a:sy n="95" d="100"/>
        </p:scale>
        <p:origin x="10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FB9C-0483-5A4F-B4AD-316C73C75140}" type="datetimeFigureOut">
              <a:t>9/25/24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4AB0-4CEF-4140-A6BB-6C55C960CF95}" type="slidenum"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571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8282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2816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274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4896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6092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23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532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5853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605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256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0706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4802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71318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24978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3947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7581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454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5888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61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8686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5982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376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20CDDF-34BB-4249-9B7E-10F15436CD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5061840" cy="609398"/>
          </a:xfrm>
        </p:spPr>
        <p:txBody>
          <a:bodyPr wrap="square">
            <a:spAutoFit/>
          </a:bodyPr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375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1393" y="1916113"/>
            <a:ext cx="4114800" cy="3852862"/>
          </a:xfrm>
        </p:spPr>
        <p:txBody>
          <a:bodyPr numCol="1" spcCol="360000"/>
          <a:lstStyle>
            <a:lvl1pPr defTabSz="1440000">
              <a:spcBef>
                <a:spcPts val="1200"/>
              </a:spcBef>
              <a:tabLst>
                <a:tab pos="4140000" algn="r"/>
              </a:tabLst>
              <a:defRPr sz="1600"/>
            </a:lvl1pPr>
          </a:lstStyle>
          <a:p>
            <a:pPr lvl="0"/>
            <a:r>
              <a:rPr lang="en-AU"/>
              <a:t>Click to add TOC text 	(+ tab to page no.)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557BBC-EB0B-0D4F-9396-CF5FD895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4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DEAC023-321D-AF48-9F7D-B84E0376E4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5715" y="0"/>
            <a:ext cx="61462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5" y="593940"/>
            <a:ext cx="5328680" cy="626406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6372C-CB01-3740-9A1B-D47B6733C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94" r="-4254" b="32935"/>
          <a:stretch/>
        </p:blipFill>
        <p:spPr>
          <a:xfrm>
            <a:off x="5699351" y="61782"/>
            <a:ext cx="6280271" cy="679621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DF3FF3-72EA-194B-8CAB-A961FF6839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4" y="-982310"/>
            <a:ext cx="8352211" cy="981833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5A10AC-D068-C743-ADAA-8D754413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11233150" cy="3852862"/>
          </a:xfrm>
        </p:spPr>
        <p:txBody>
          <a:bodyPr numCol="3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51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7380288" cy="3852862"/>
          </a:xfrm>
        </p:spPr>
        <p:txBody>
          <a:bodyPr numCol="2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9488" y="1916113"/>
            <a:ext cx="2973086" cy="39973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90485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66B51-9725-AB49-B197-23453E7E14E5}"/>
              </a:ext>
            </a:extLst>
          </p:cNvPr>
          <p:cNvSpPr/>
          <p:nvPr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591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2C9FA-C14F-7646-87CC-4F824F3F5EBD}"/>
              </a:ext>
            </a:extLst>
          </p:cNvPr>
          <p:cNvSpPr/>
          <p:nvPr userDrawn="1"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11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448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4E27895-6A95-B64D-959B-FF4CD04770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32288" y="1916113"/>
            <a:ext cx="7380287" cy="3997325"/>
          </a:xfrm>
        </p:spPr>
        <p:txBody>
          <a:bodyPr anchor="ctr" anchorCtr="1"/>
          <a:lstStyle/>
          <a:p>
            <a:r>
              <a:rPr lang="en-AU"/>
              <a:t>Click to place chart</a:t>
            </a:r>
          </a:p>
        </p:txBody>
      </p:sp>
    </p:spTree>
    <p:extLst>
      <p:ext uri="{BB962C8B-B14F-4D97-AF65-F5344CB8AC3E}">
        <p14:creationId xmlns:p14="http://schemas.microsoft.com/office/powerpoint/2010/main" val="50996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ou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BD9BF6D-C6BB-4E41-A04F-CC1373728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075" y="1520825"/>
            <a:ext cx="3492499" cy="3848400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459215"/>
            <a:ext cx="3527425" cy="3848400"/>
          </a:xfrm>
        </p:spPr>
        <p:txBody>
          <a:bodyPr numCol="1" spcCol="360000"/>
          <a:lstStyle>
            <a:lvl1pPr>
              <a:spcBef>
                <a:spcPts val="0"/>
              </a:spcBef>
              <a:defRPr sz="22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98C0C0-FC5D-C444-B677-A69ABA08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3A5C0A-E530-1741-8863-203E4C4E9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3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31FBB0-4C3E-8F4D-AEC8-577F7ABB6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2399035-DDD3-164F-8220-5F850DB4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520824"/>
            <a:ext cx="6300787" cy="4392613"/>
          </a:xfrm>
        </p:spPr>
        <p:txBody>
          <a:bodyPr numCol="1" spcCol="360000" anchor="ctr" anchorCtr="0"/>
          <a:lstStyle>
            <a:lvl1pPr marL="90000" indent="-90000">
              <a:spcBef>
                <a:spcPts val="0"/>
              </a:spcBef>
              <a:defRPr sz="18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B0AB1F0-F226-2B45-A328-790DB206C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4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66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652A869-5953-384C-9B7F-7F538FB1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4F8D-6C1E-4140-BE34-6B8CF108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3254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A77E157-074F-C64F-A72E-F3A8469A9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5106B6-E23C-9740-9923-D9235EC4A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605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0874375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38" y="1922894"/>
            <a:ext cx="10874375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88C52-26D3-6A4F-9DF1-AEFE2E7F2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33478"/>
            <a:ext cx="4114800" cy="138499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D1CE2-1F98-C348-9D4F-FABB227F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00000"/>
            <a:ext cx="360362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801C550-4534-9C49-89BD-E9386D668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35FA58-95B8-4941-9855-3C636D49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65">
          <p15:clr>
            <a:srgbClr val="F26B43"/>
          </p15:clr>
        </p15:guide>
        <p15:guide id="8" pos="5178">
          <p15:clr>
            <a:srgbClr val="F26B43"/>
          </p15:clr>
        </p15:guide>
        <p15:guide id="9" pos="4951">
          <p15:clr>
            <a:srgbClr val="F26B43"/>
          </p15:clr>
        </p15:guide>
        <p15:guide id="10" pos="2729">
          <p15:clr>
            <a:srgbClr val="F26B43"/>
          </p15:clr>
        </p15:guide>
        <p15:guide id="11" pos="2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92266"/>
            <a:ext cx="4852517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584" y="2003213"/>
            <a:ext cx="3494087" cy="12187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90825DC-6C7A-9641-AC60-A3D80364E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425" y="3264582"/>
            <a:ext cx="2743200" cy="416831"/>
          </a:xfrm>
          <a:prstGeom prst="rect">
            <a:avLst/>
          </a:prstGeom>
          <a:noFill/>
        </p:spPr>
        <p:txBody>
          <a:bodyPr vert="horz" lIns="0" tIns="0" rIns="0" bIns="108000" rtlCol="0" anchor="b" anchorCtr="0">
            <a:sp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AU"/>
              <a:t>18 January 2022</a:t>
            </a:r>
          </a:p>
        </p:txBody>
      </p:sp>
    </p:spTree>
    <p:extLst>
      <p:ext uri="{BB962C8B-B14F-4D97-AF65-F5344CB8AC3E}">
        <p14:creationId xmlns:p14="http://schemas.microsoft.com/office/powerpoint/2010/main" val="12613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44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4065">
          <p15:clr>
            <a:srgbClr val="F26B43"/>
          </p15:clr>
        </p15:guide>
        <p15:guide id="6" orient="horz" pos="23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/eviction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nants.org.au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feedback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F039B2-2643-1D43-9B02-99C1E31E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22929"/>
            <a:ext cx="5107337" cy="3891835"/>
          </a:xfrm>
        </p:spPr>
        <p:txBody>
          <a:bodyPr/>
          <a:lstStyle/>
          <a:p>
            <a:r>
              <a:rPr lang="en-AU" sz="2000" b="0" dirty="0">
                <a:latin typeface="+mn-lt"/>
              </a:rPr>
              <a:t> 26 September 2024</a:t>
            </a:r>
            <a:br>
              <a:rPr lang="en-AU" sz="2000" b="0" dirty="0">
                <a:latin typeface="+mn-lt"/>
              </a:rPr>
            </a:br>
            <a:br>
              <a:rPr lang="en-AU" sz="1800" b="0" dirty="0"/>
            </a:br>
            <a:r>
              <a:rPr lang="en-AU" sz="4800" b="1" dirty="0"/>
              <a:t>Terminations of </a:t>
            </a:r>
            <a:br>
              <a:rPr lang="en-AU" sz="4800" b="1" dirty="0"/>
            </a:br>
            <a:r>
              <a:rPr lang="en-AU" sz="4800" b="1" dirty="0"/>
              <a:t>Residential Tenancies in NSW (and how to challenge them)</a:t>
            </a:r>
            <a:br>
              <a:rPr lang="en-AU" sz="4800" dirty="0"/>
            </a:br>
            <a:r>
              <a:rPr lang="en-AU" sz="300" dirty="0"/>
              <a:t>  </a:t>
            </a:r>
            <a:endParaRPr lang="en-AU" sz="4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71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Termination Process: </a:t>
            </a:r>
            <a:br>
              <a:rPr lang="en-AU" sz="4800" dirty="0"/>
            </a:br>
            <a:r>
              <a:rPr lang="en-AU" sz="4800" dirty="0"/>
              <a:t>4. NCAT Orders – termination and possession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828799"/>
            <a:ext cx="11233150" cy="443132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NCAT agrees the tenancy should be terminated, </a:t>
            </a:r>
            <a:br>
              <a:rPr lang="en-US" sz="2400" dirty="0"/>
            </a:br>
            <a:r>
              <a:rPr lang="en-US" sz="2400" dirty="0"/>
              <a:t>it will make termination and possession orders.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new date will be set when the tenant is </a:t>
            </a:r>
            <a:br>
              <a:rPr lang="en-US" sz="2400" dirty="0"/>
            </a:br>
            <a:r>
              <a:rPr lang="en-US" sz="2400" dirty="0"/>
              <a:t>required to give vacant possession of the premises.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If you think a wrong decision has been made,  </a:t>
            </a:r>
            <a:br>
              <a:rPr lang="en-US" sz="2400" dirty="0"/>
            </a:br>
            <a:r>
              <a:rPr lang="en-US" sz="2400" b="1" dirty="0">
                <a:solidFill>
                  <a:srgbClr val="FF6936"/>
                </a:solidFill>
              </a:rPr>
              <a:t>seek advice ASAP</a:t>
            </a:r>
            <a:r>
              <a:rPr lang="en-US" sz="2400" dirty="0"/>
              <a:t> about whether there are grounds                                          </a:t>
            </a:r>
            <a:r>
              <a:rPr lang="en-AU" sz="1200" dirty="0">
                <a:solidFill>
                  <a:srgbClr val="000000"/>
                </a:solidFill>
                <a:latin typeface="Archivo" panose="020F0502020204030204"/>
              </a:rPr>
              <a:t>Image source: Law Access NSW</a:t>
            </a:r>
            <a:br>
              <a:rPr lang="en-US" sz="2400" dirty="0">
                <a:solidFill>
                  <a:srgbClr val="000000"/>
                </a:solidFill>
                <a:latin typeface="Archivo" panose="020F0502020204030204"/>
              </a:rPr>
            </a:br>
            <a:r>
              <a:rPr lang="en-US" sz="2400" dirty="0"/>
              <a:t>to have the orders set aside or to appeal! </a:t>
            </a:r>
            <a:r>
              <a:rPr lang="en-US" sz="2400" b="1" dirty="0">
                <a:solidFill>
                  <a:srgbClr val="FF6936"/>
                </a:solidFill>
              </a:rPr>
              <a:t>Strict time limits for these actions</a:t>
            </a:r>
            <a:r>
              <a:rPr lang="en-US" sz="2400" dirty="0">
                <a:solidFill>
                  <a:srgbClr val="FF6936"/>
                </a:solidFill>
              </a:rPr>
              <a:t>.</a:t>
            </a:r>
            <a:r>
              <a:rPr lang="en-US" sz="2400" dirty="0"/>
              <a:t> </a:t>
            </a:r>
          </a:p>
        </p:txBody>
      </p:sp>
      <p:pic>
        <p:nvPicPr>
          <p:cNvPr id="3" name="Picture 2" descr="A tribunal hearing room with an official sitting at the front with people in the background">
            <a:extLst>
              <a:ext uri="{FF2B5EF4-FFF2-40B4-BE49-F238E27FC236}">
                <a16:creationId xmlns:a16="http://schemas.microsoft.com/office/drawing/2014/main" id="{A3BD0D8B-F60B-27BD-13A6-44F10B3EB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321" y="1831701"/>
            <a:ext cx="4535253" cy="30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1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Termination Process: </a:t>
            </a:r>
            <a:br>
              <a:rPr lang="en-AU" sz="4800" dirty="0"/>
            </a:br>
            <a:r>
              <a:rPr lang="en-AU" sz="4800" dirty="0"/>
              <a:t>5. NCAT issues warrant for possession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828799"/>
            <a:ext cx="11233150" cy="443132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the tenant is still in the premises after the vacant possession date ordered by NCAT, the landlord can apply to NCAT for a warrant for possession. 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Once NCAT issues a warrant for possession, it will be sent to NSW Sherriff’s Office.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landlord and the Sherriff’s Office will book a time for the warrant to be executed – they don’t have to tell the tenant when this will be. </a:t>
            </a:r>
            <a:br>
              <a:rPr lang="en-US" sz="2400" dirty="0"/>
            </a:br>
            <a:endParaRPr lang="en-US" sz="2400" dirty="0"/>
          </a:p>
          <a:p>
            <a:r>
              <a:rPr lang="en-US" sz="2400" b="1" dirty="0">
                <a:solidFill>
                  <a:srgbClr val="FF6936"/>
                </a:solidFill>
              </a:rPr>
              <a:t>If notified that a warrant for possession has been issued, </a:t>
            </a:r>
            <a:r>
              <a:rPr lang="en-US" sz="2400" dirty="0"/>
              <a:t>the tenant should pack a bag of all important documents, possessions and medications. </a:t>
            </a:r>
          </a:p>
        </p:txBody>
      </p:sp>
    </p:spTree>
    <p:extLst>
      <p:ext uri="{BB962C8B-B14F-4D97-AF65-F5344CB8AC3E}">
        <p14:creationId xmlns:p14="http://schemas.microsoft.com/office/powerpoint/2010/main" val="1394334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661993"/>
          </a:xfrm>
        </p:spPr>
        <p:txBody>
          <a:bodyPr/>
          <a:lstStyle/>
          <a:p>
            <a:pPr algn="ctr"/>
            <a:r>
              <a:rPr lang="en-AU" sz="2400" dirty="0"/>
              <a:t>Termination Process: </a:t>
            </a:r>
            <a:br>
              <a:rPr lang="en-AU" sz="4800" dirty="0"/>
            </a:br>
            <a:r>
              <a:rPr lang="en-AU" sz="4800" dirty="0"/>
              <a:t>6. Sheriff executes warrant for possession and locks are changed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38289"/>
            <a:ext cx="11233150" cy="412183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When Sheriff turns up with warrant to be executed, very important to comply with the Sheriff.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Have a bag already packed with important documents and possessions, medications and other essential items.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6936"/>
                </a:solidFill>
              </a:rPr>
              <a:t>Once the warrant has been executed by the Sheriff, </a:t>
            </a:r>
            <a:r>
              <a:rPr lang="en-US" sz="2400" dirty="0"/>
              <a:t>any NCAT decision cannot be set aside. In limited circumstances it could still be appealed, out of time. Very hard to have a tenancy reinstated once a warrant has been executed.  </a:t>
            </a:r>
          </a:p>
        </p:txBody>
      </p:sp>
    </p:spTree>
    <p:extLst>
      <p:ext uri="{BB962C8B-B14F-4D97-AF65-F5344CB8AC3E}">
        <p14:creationId xmlns:p14="http://schemas.microsoft.com/office/powerpoint/2010/main" val="2250668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14731"/>
            <a:ext cx="3110213" cy="2659190"/>
          </a:xfrm>
        </p:spPr>
        <p:txBody>
          <a:bodyPr/>
          <a:lstStyle/>
          <a:p>
            <a:r>
              <a:rPr lang="en-US" sz="4800" b="1" dirty="0"/>
              <a:t>2</a:t>
            </a:r>
            <a:br>
              <a:rPr lang="en-US" sz="4800" b="1" dirty="0"/>
            </a:br>
            <a:r>
              <a:rPr lang="en-US" sz="4800" dirty="0"/>
              <a:t>When can </a:t>
            </a:r>
            <a:br>
              <a:rPr lang="en-US" sz="4800" dirty="0"/>
            </a:br>
            <a:r>
              <a:rPr lang="en-US" sz="4800" dirty="0"/>
              <a:t>a tenant </a:t>
            </a:r>
            <a:br>
              <a:rPr lang="en-US" sz="4800" dirty="0"/>
            </a:br>
            <a:r>
              <a:rPr lang="en-US" sz="4800" dirty="0"/>
              <a:t>be evicted?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13</a:t>
            </a:fld>
            <a:endParaRPr lang="en-AU"/>
          </a:p>
        </p:txBody>
      </p:sp>
      <p:pic>
        <p:nvPicPr>
          <p:cNvPr id="6" name="Picture 5" descr="Townhouses made of brick, with a tree in front">
            <a:extLst>
              <a:ext uri="{FF2B5EF4-FFF2-40B4-BE49-F238E27FC236}">
                <a16:creationId xmlns:a16="http://schemas.microsoft.com/office/drawing/2014/main" id="{E0CBDC0E-8687-DCDA-8625-78AE147420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520"/>
          <a:stretch/>
        </p:blipFill>
        <p:spPr>
          <a:xfrm>
            <a:off x="3424303" y="0"/>
            <a:ext cx="8767697" cy="6858000"/>
          </a:xfrm>
          <a:prstGeom prst="rect">
            <a:avLst/>
          </a:prstGeom>
        </p:spPr>
      </p:pic>
      <p:pic>
        <p:nvPicPr>
          <p:cNvPr id="8" name="Picture 7" descr="A brick on a wall&#10;&#10;Description automatically generated">
            <a:extLst>
              <a:ext uri="{FF2B5EF4-FFF2-40B4-BE49-F238E27FC236}">
                <a16:creationId xmlns:a16="http://schemas.microsoft.com/office/drawing/2014/main" id="{402329F0-C473-9E64-7718-4E427BB01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417" y="4277071"/>
            <a:ext cx="381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1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When can a tenant be evicted?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06769"/>
            <a:ext cx="10760662" cy="4362206"/>
          </a:xfrm>
        </p:spPr>
        <p:txBody>
          <a:bodyPr numCol="1"/>
          <a:lstStyle/>
          <a:p>
            <a:r>
              <a:rPr lang="en-US" sz="2400" dirty="0"/>
              <a:t>Most common types of evictions by landlords in NSW: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Breach of the residential tenancy agreement (including for rental arrears) </a:t>
            </a:r>
            <a:br>
              <a:rPr lang="en-US" sz="2400" dirty="0"/>
            </a:br>
            <a:r>
              <a:rPr lang="en-US" sz="2400" b="1" dirty="0">
                <a:solidFill>
                  <a:srgbClr val="FF6936"/>
                </a:solidFill>
              </a:rPr>
              <a:t>– 14 days written notice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End of fixed term agreement, no reason </a:t>
            </a:r>
            <a:r>
              <a:rPr lang="en-US" sz="2400" b="1" dirty="0">
                <a:solidFill>
                  <a:srgbClr val="FF6936"/>
                </a:solidFill>
              </a:rPr>
              <a:t>– 30 days written notice*</a:t>
            </a:r>
            <a:r>
              <a:rPr lang="en-US" sz="2400" dirty="0"/>
              <a:t>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Periodic agreements, no reason </a:t>
            </a:r>
            <a:r>
              <a:rPr lang="en-US" sz="2400" b="1" dirty="0">
                <a:solidFill>
                  <a:srgbClr val="FF6936"/>
                </a:solidFill>
              </a:rPr>
              <a:t>– 90 days written notice*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Sale of premises </a:t>
            </a:r>
            <a:r>
              <a:rPr lang="en-US" sz="2400" b="1" dirty="0">
                <a:solidFill>
                  <a:srgbClr val="FF6936"/>
                </a:solidFill>
              </a:rPr>
              <a:t>– 30 days notice </a:t>
            </a:r>
            <a:r>
              <a:rPr lang="en-US" sz="2400" dirty="0"/>
              <a:t>(only in periodic or ‘rolling’ tenancy agreements)</a:t>
            </a:r>
          </a:p>
          <a:p>
            <a:r>
              <a:rPr lang="en-US" sz="2400" b="1" dirty="0">
                <a:solidFill>
                  <a:srgbClr val="FF6936"/>
                </a:solidFill>
              </a:rPr>
              <a:t>Remember</a:t>
            </a:r>
            <a:r>
              <a:rPr lang="en-US" sz="2400" dirty="0"/>
              <a:t> – the tenant does not have to be out of the premises by the date on the Notice of Termination. </a:t>
            </a:r>
            <a:endParaRPr lang="en-US" sz="2800" dirty="0"/>
          </a:p>
          <a:p>
            <a:r>
              <a:rPr lang="en-US" sz="2400" dirty="0"/>
              <a:t>             * Proposed changes to the Act will aim to require landlords to have a prescribed         </a:t>
            </a:r>
          </a:p>
          <a:p>
            <a:r>
              <a:rPr lang="en-US" sz="2400" dirty="0"/>
              <a:t>                reason to terminate a tenancy (to be discussed later in this webinar).</a:t>
            </a:r>
          </a:p>
        </p:txBody>
      </p:sp>
    </p:spTree>
    <p:extLst>
      <p:ext uri="{BB962C8B-B14F-4D97-AF65-F5344CB8AC3E}">
        <p14:creationId xmlns:p14="http://schemas.microsoft.com/office/powerpoint/2010/main" val="3849088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14733"/>
            <a:ext cx="3110213" cy="3988784"/>
          </a:xfrm>
        </p:spPr>
        <p:txBody>
          <a:bodyPr/>
          <a:lstStyle/>
          <a:p>
            <a:r>
              <a:rPr lang="en-US" sz="4800" b="1" dirty="0"/>
              <a:t>3</a:t>
            </a:r>
            <a:br>
              <a:rPr lang="en-US" sz="4800" dirty="0"/>
            </a:br>
            <a:r>
              <a:rPr lang="en-US" sz="4800" dirty="0"/>
              <a:t>When can </a:t>
            </a:r>
            <a:br>
              <a:rPr lang="en-US" sz="4800" dirty="0"/>
            </a:br>
            <a:r>
              <a:rPr lang="en-US" sz="4800" dirty="0"/>
              <a:t>a tenant terminate the tenancy agreement?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15</a:t>
            </a:fld>
            <a:endParaRPr lang="en-AU"/>
          </a:p>
        </p:txBody>
      </p:sp>
      <p:pic>
        <p:nvPicPr>
          <p:cNvPr id="5" name="Picture 4" descr="Public housing building with palm trees">
            <a:extLst>
              <a:ext uri="{FF2B5EF4-FFF2-40B4-BE49-F238E27FC236}">
                <a16:creationId xmlns:a16="http://schemas.microsoft.com/office/drawing/2014/main" id="{B7C958A9-7890-BF04-350C-266B655DBC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6" r="9364"/>
          <a:stretch/>
        </p:blipFill>
        <p:spPr>
          <a:xfrm>
            <a:off x="3543304" y="0"/>
            <a:ext cx="864869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65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When can a tenant terminate </a:t>
            </a:r>
            <a:br>
              <a:rPr lang="en-US" sz="4800" dirty="0"/>
            </a:br>
            <a:r>
              <a:rPr lang="en-US" sz="4800" dirty="0"/>
              <a:t>the tenancy agreement? 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885071"/>
            <a:ext cx="10760662" cy="3883904"/>
          </a:xfrm>
        </p:spPr>
        <p:txBody>
          <a:bodyPr numCol="1"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Periodic agreement, no reason </a:t>
            </a:r>
            <a:r>
              <a:rPr lang="en-US" sz="2400" b="1" dirty="0">
                <a:solidFill>
                  <a:srgbClr val="FF6936"/>
                </a:solidFill>
              </a:rPr>
              <a:t>– 21 days written notice </a:t>
            </a:r>
            <a:r>
              <a:rPr lang="en-US" sz="2400" dirty="0"/>
              <a:t>(periodic agreements only, not allowed in fixed term)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End of fixed term, no reason </a:t>
            </a:r>
            <a:r>
              <a:rPr lang="en-US" sz="2400" b="1" dirty="0">
                <a:solidFill>
                  <a:srgbClr val="FF6936"/>
                </a:solidFill>
              </a:rPr>
              <a:t>– 14 days written notice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Landlord has breached the agreement </a:t>
            </a:r>
            <a:r>
              <a:rPr lang="en-US" sz="2400" b="1" dirty="0">
                <a:solidFill>
                  <a:srgbClr val="FF6936"/>
                </a:solidFill>
              </a:rPr>
              <a:t>– 14 days written notice </a:t>
            </a:r>
            <a:r>
              <a:rPr lang="en-US" sz="2400" dirty="0"/>
              <a:t>(or application directly to NCAT under s 103)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If the premises has become uninhabitable </a:t>
            </a:r>
            <a:r>
              <a:rPr lang="en-US" sz="2400" b="1" dirty="0">
                <a:solidFill>
                  <a:srgbClr val="FF6936"/>
                </a:solidFill>
              </a:rPr>
              <a:t>– notice can take effect immediately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dirty="0"/>
              <a:t>Domestic violence </a:t>
            </a:r>
            <a:r>
              <a:rPr lang="en-US" sz="2400" b="1" dirty="0">
                <a:solidFill>
                  <a:srgbClr val="FF6936"/>
                </a:solidFill>
              </a:rPr>
              <a:t>– notice can take effect immediately, </a:t>
            </a:r>
            <a:r>
              <a:rPr lang="en-US" sz="2400" dirty="0"/>
              <a:t>needs to be accompanied by evidence such as ADVO or competent person statement.</a:t>
            </a:r>
          </a:p>
        </p:txBody>
      </p:sp>
    </p:spTree>
    <p:extLst>
      <p:ext uri="{BB962C8B-B14F-4D97-AF65-F5344CB8AC3E}">
        <p14:creationId xmlns:p14="http://schemas.microsoft.com/office/powerpoint/2010/main" val="2576137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42868"/>
            <a:ext cx="3241238" cy="4154984"/>
          </a:xfrm>
        </p:spPr>
        <p:txBody>
          <a:bodyPr/>
          <a:lstStyle/>
          <a:p>
            <a:r>
              <a:rPr lang="en-US" sz="4800" b="1" dirty="0"/>
              <a:t>4</a:t>
            </a:r>
            <a:br>
              <a:rPr lang="en-US" sz="4800" dirty="0"/>
            </a:br>
            <a:r>
              <a:rPr lang="en-US" sz="4800" dirty="0"/>
              <a:t>Unlawful lockouts</a:t>
            </a:r>
            <a:br>
              <a:rPr lang="en-US" sz="4800" dirty="0"/>
            </a:br>
            <a:br>
              <a:rPr lang="en-US" sz="4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Image: George Becker, pexels.com</a:t>
            </a:r>
            <a:endParaRPr lang="en-AU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17</a:t>
            </a:fld>
            <a:endParaRPr lang="en-AU"/>
          </a:p>
        </p:txBody>
      </p:sp>
      <p:pic>
        <p:nvPicPr>
          <p:cNvPr id="8" name="Picture 7" descr="A hand opening a door">
            <a:extLst>
              <a:ext uri="{FF2B5EF4-FFF2-40B4-BE49-F238E27FC236}">
                <a16:creationId xmlns:a16="http://schemas.microsoft.com/office/drawing/2014/main" id="{D526C93C-69A0-4A7B-A2B2-1198E089D7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583" b="2759"/>
          <a:stretch/>
        </p:blipFill>
        <p:spPr>
          <a:xfrm>
            <a:off x="3941379" y="-18696"/>
            <a:ext cx="8250621" cy="812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53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Unlawful lockouts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885071"/>
            <a:ext cx="10760662" cy="3883904"/>
          </a:xfrm>
        </p:spPr>
        <p:txBody>
          <a:bodyPr numCol="1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Landlords </a:t>
            </a:r>
            <a:r>
              <a:rPr lang="en-AU" sz="2400" b="1" dirty="0">
                <a:solidFill>
                  <a:srgbClr val="FF6936"/>
                </a:solidFill>
              </a:rPr>
              <a:t>cannot</a:t>
            </a:r>
            <a:r>
              <a:rPr lang="en-AU" sz="2400" dirty="0"/>
              <a:t> just change the locks and kick a tenant out of the premises.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The proper process discussed at the beginning of the webinar </a:t>
            </a:r>
            <a:r>
              <a:rPr lang="en-AU" sz="2400" b="1" dirty="0">
                <a:solidFill>
                  <a:srgbClr val="FF6936"/>
                </a:solidFill>
              </a:rPr>
              <a:t>must</a:t>
            </a:r>
            <a:r>
              <a:rPr lang="en-AU" sz="2400" dirty="0"/>
              <a:t> be followed.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FF6936"/>
                </a:solidFill>
              </a:rPr>
              <a:t>Only</a:t>
            </a:r>
            <a:r>
              <a:rPr lang="en-AU" sz="2400" dirty="0"/>
              <a:t> the Sheriff of NSW can execute a warrant for possession.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A person who unlawfully locks out a tenant can face a </a:t>
            </a:r>
            <a:r>
              <a:rPr lang="en-AU" sz="2400" b="1" dirty="0">
                <a:solidFill>
                  <a:srgbClr val="FF6936"/>
                </a:solidFill>
              </a:rPr>
              <a:t>penalty</a:t>
            </a:r>
            <a:r>
              <a:rPr lang="en-AU" sz="2400" dirty="0"/>
              <a:t> of up to $22,000.</a:t>
            </a:r>
          </a:p>
        </p:txBody>
      </p:sp>
    </p:spTree>
    <p:extLst>
      <p:ext uri="{BB962C8B-B14F-4D97-AF65-F5344CB8AC3E}">
        <p14:creationId xmlns:p14="http://schemas.microsoft.com/office/powerpoint/2010/main" val="3604469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19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Reforms to Residential Tenancies Act (RTA): </a:t>
            </a:r>
            <a:br>
              <a:rPr lang="en-US" sz="4800" dirty="0"/>
            </a:br>
            <a:r>
              <a:rPr lang="en-US" sz="4800" dirty="0"/>
              <a:t>‘no grounds evictions’</a:t>
            </a:r>
            <a:endParaRPr lang="en-AU" sz="480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916113"/>
            <a:ext cx="11233150" cy="3852862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NSW Government has recently announced reforms to RTA following an election promise to end ‘no grounds evictions’. </a:t>
            </a:r>
          </a:p>
          <a:p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We don’t know exactly what the reforms will look like or whether they will apply to existing agreements.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Likely to include specified grounds on which a landlord can terminate a tenancy, rather than being able to end a fixed-term or periodic agreement ‘for no reason’ (as under the current legislation).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16552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B5EE-3CD5-A1E8-CE10-AC9647647D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8" name="Google Shape;271;p42">
            <a:extLst>
              <a:ext uri="{FF2B5EF4-FFF2-40B4-BE49-F238E27FC236}">
                <a16:creationId xmlns:a16="http://schemas.microsoft.com/office/drawing/2014/main" id="{EB703317-9FFF-1E0F-415A-3869EB4DD224}"/>
              </a:ext>
            </a:extLst>
          </p:cNvPr>
          <p:cNvSpPr txBox="1">
            <a:spLocks/>
          </p:cNvSpPr>
          <p:nvPr/>
        </p:nvSpPr>
        <p:spPr>
          <a:xfrm>
            <a:off x="4144709" y="2632991"/>
            <a:ext cx="3902579" cy="114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 sz="1800" dirty="0">
              <a:ea typeface="+mj-ea"/>
              <a:cs typeface="+mj-cs"/>
            </a:endParaRPr>
          </a:p>
        </p:txBody>
      </p:sp>
      <p:sp>
        <p:nvSpPr>
          <p:cNvPr id="9" name="Google Shape;273;p42">
            <a:extLst>
              <a:ext uri="{FF2B5EF4-FFF2-40B4-BE49-F238E27FC236}">
                <a16:creationId xmlns:a16="http://schemas.microsoft.com/office/drawing/2014/main" id="{083B3120-9698-8486-F7B7-ADC8D5F93AA5}"/>
              </a:ext>
            </a:extLst>
          </p:cNvPr>
          <p:cNvSpPr txBox="1">
            <a:spLocks/>
          </p:cNvSpPr>
          <p:nvPr/>
        </p:nvSpPr>
        <p:spPr>
          <a:xfrm>
            <a:off x="4144710" y="1398494"/>
            <a:ext cx="3902579" cy="3972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4800" b="1" dirty="0">
                <a:latin typeface="+mj-lt"/>
                <a:ea typeface="+mj-ea"/>
                <a:cs typeface="+mj-cs"/>
                <a:sym typeface="Bebas Neue"/>
              </a:rPr>
              <a:t>Alison Mackey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Solicitor &amp; Tenants’ Advocate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Inner Sydney Tenants Advice &amp; Advocacy Service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Redfern Legal Centre</a:t>
            </a:r>
          </a:p>
        </p:txBody>
      </p:sp>
      <p:sp>
        <p:nvSpPr>
          <p:cNvPr id="17" name="AutoShape 2" descr="Jasmine Opdam">
            <a:extLst>
              <a:ext uri="{FF2B5EF4-FFF2-40B4-BE49-F238E27FC236}">
                <a16:creationId xmlns:a16="http://schemas.microsoft.com/office/drawing/2014/main" id="{CAD72C32-556C-CFB3-9DE6-8416575E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88727" y="30515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873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20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Waterloo South re-development </a:t>
            </a:r>
            <a:br>
              <a:rPr lang="en-US" sz="4800" dirty="0"/>
            </a:br>
            <a:r>
              <a:rPr lang="en-US" sz="4800" dirty="0"/>
              <a:t>&amp; relocations </a:t>
            </a:r>
            <a:endParaRPr lang="en-AU" sz="480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916113"/>
            <a:ext cx="11233150" cy="3852862"/>
          </a:xfrm>
        </p:spPr>
        <p:txBody>
          <a:bodyPr numCol="1"/>
          <a:lstStyle/>
          <a:p>
            <a:r>
              <a:rPr lang="en-US" sz="2400" dirty="0"/>
              <a:t>A quick note for tenants affected by public </a:t>
            </a:r>
            <a:br>
              <a:rPr lang="en-US" sz="2400" dirty="0"/>
            </a:br>
            <a:r>
              <a:rPr lang="en-US" sz="2400" dirty="0"/>
              <a:t>housing relocations in Waterloo South: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Tenants have recently been notified that the</a:t>
            </a:r>
            <a:br>
              <a:rPr lang="en-US" sz="2400" dirty="0"/>
            </a:br>
            <a:r>
              <a:rPr lang="en-US" sz="2400" dirty="0"/>
              <a:t>development partner for the Waterloo South </a:t>
            </a:r>
            <a:br>
              <a:rPr lang="en-US" sz="2400" dirty="0"/>
            </a:br>
            <a:r>
              <a:rPr lang="en-US" sz="2400" dirty="0"/>
              <a:t>re-development has been announced.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At this stage, the relocations are not going to                                                        </a:t>
            </a:r>
            <a:r>
              <a:rPr lang="en-AU" sz="1200" dirty="0">
                <a:solidFill>
                  <a:srgbClr val="000000"/>
                </a:solidFill>
                <a:latin typeface="Archivo" panose="020F0502020204030204"/>
              </a:rPr>
              <a:t>Image : Planning NSW</a:t>
            </a:r>
            <a:br>
              <a:rPr lang="en-US" sz="2400" dirty="0"/>
            </a:br>
            <a:r>
              <a:rPr lang="en-US" sz="2400" dirty="0"/>
              <a:t>commence until at least mid-2025.</a:t>
            </a: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Tenants need to be given at least 6 months’ notice before being relocated, and these notices are not expected to be issued until the beginning of 2025. </a:t>
            </a:r>
          </a:p>
        </p:txBody>
      </p:sp>
      <p:pic>
        <p:nvPicPr>
          <p:cNvPr id="3" name="Picture 2" descr="A suburban scene with a mix of housing types and open space.">
            <a:extLst>
              <a:ext uri="{FF2B5EF4-FFF2-40B4-BE49-F238E27FC236}">
                <a16:creationId xmlns:a16="http://schemas.microsoft.com/office/drawing/2014/main" id="{BB4085FF-37C9-3D46-B087-36F23D0E4A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5711" y="1900691"/>
            <a:ext cx="4706862" cy="228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72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127745" cy="3490186"/>
          </a:xfrm>
        </p:spPr>
        <p:txBody>
          <a:bodyPr/>
          <a:lstStyle/>
          <a:p>
            <a:r>
              <a:rPr lang="en-US" sz="4800" b="1" dirty="0"/>
              <a:t>Questions... </a:t>
            </a:r>
            <a:br>
              <a:rPr lang="en-US" sz="4800" b="1" dirty="0"/>
            </a:br>
            <a:r>
              <a:rPr lang="en-US" sz="4800" b="1" dirty="0"/>
              <a:t>&amp; answers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AU" sz="3600" dirty="0"/>
              <a:t>Resources: </a:t>
            </a:r>
            <a:r>
              <a:rPr lang="en-AU" sz="2400" dirty="0">
                <a:hlinkClick r:id="rId3"/>
              </a:rPr>
              <a:t>rlc.org.au/training/evictions</a:t>
            </a:r>
            <a:endParaRPr lang="en-AU" sz="3600" dirty="0"/>
          </a:p>
        </p:txBody>
      </p:sp>
      <p:pic>
        <p:nvPicPr>
          <p:cNvPr id="16" name="Picture Placeholder 15" descr="Questions outline">
            <a:extLst>
              <a:ext uri="{FF2B5EF4-FFF2-40B4-BE49-F238E27FC236}">
                <a16:creationId xmlns:a16="http://schemas.microsoft.com/office/drawing/2014/main" id="{72829FF7-3A44-F907-0442-0FDFE09678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462" r="74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4181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4E9D-1489-AA28-F05D-3A8DA1EF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r>
              <a:rPr lang="en-US" sz="4800" dirty="0"/>
              <a:t>Information &amp; advice for</a:t>
            </a:r>
            <a:br>
              <a:rPr lang="en-US" sz="4800" dirty="0"/>
            </a:br>
            <a:r>
              <a:rPr lang="en-US" sz="4800" dirty="0"/>
              <a:t>tenants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0035-D29D-C8F1-41CE-27D27CE28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4BA593-20B9-7D58-A262-AD0023F611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07627"/>
            <a:ext cx="11233149" cy="3861347"/>
          </a:xfrm>
        </p:spPr>
        <p:txBody>
          <a:bodyPr numCol="1"/>
          <a:lstStyle/>
          <a:p>
            <a:r>
              <a:rPr lang="en-US" sz="2400" dirty="0">
                <a:hlinkClick r:id="rId3"/>
              </a:rPr>
              <a:t>www.tenants.org.au</a:t>
            </a:r>
            <a:endParaRPr lang="en-US" sz="2400" dirty="0"/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fact sheets and sample letters &gt;&gt;&gt;&gt;&gt;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free confidential legal advice for tenants </a:t>
            </a:r>
            <a:br>
              <a:rPr lang="en-US" sz="2400" b="1" dirty="0"/>
            </a:br>
            <a:r>
              <a:rPr lang="en-US" sz="2400" b="1" dirty="0"/>
              <a:t>– to find you Tenants Advice &amp; Advocacy Service,</a:t>
            </a:r>
            <a:br>
              <a:rPr lang="en-US" sz="2400" b="1" dirty="0"/>
            </a:br>
            <a:r>
              <a:rPr lang="en-US" sz="2400" b="1" dirty="0"/>
              <a:t>enter your suburb or town &gt;&gt;&gt;&gt;&gt;</a:t>
            </a:r>
            <a:endParaRPr lang="en-US" sz="2400" dirty="0"/>
          </a:p>
        </p:txBody>
      </p:sp>
      <p:pic>
        <p:nvPicPr>
          <p:cNvPr id="5" name="Picture 4" descr="Tenants Union home page">
            <a:extLst>
              <a:ext uri="{FF2B5EF4-FFF2-40B4-BE49-F238E27FC236}">
                <a16:creationId xmlns:a16="http://schemas.microsoft.com/office/drawing/2014/main" id="{41A9AD91-D70C-7F16-7B0F-35BEEB713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385" y="328156"/>
            <a:ext cx="4370727" cy="547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8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11353988" cy="3323987"/>
          </a:xfrm>
        </p:spPr>
        <p:txBody>
          <a:bodyPr/>
          <a:lstStyle/>
          <a:p>
            <a:r>
              <a:rPr lang="en-US" sz="4800" b="1" dirty="0"/>
              <a:t>Community legal education - free webinars &amp; recordings</a:t>
            </a:r>
            <a:br>
              <a:rPr lang="en-US" sz="3600" b="1" dirty="0"/>
            </a:br>
            <a:br>
              <a:rPr lang="en-US" sz="2400" b="1" dirty="0"/>
            </a:br>
            <a:r>
              <a:rPr lang="en-US" sz="2400" dirty="0">
                <a:hlinkClick r:id="rId3"/>
              </a:rPr>
              <a:t>rlc.org.au/training</a:t>
            </a:r>
            <a:br>
              <a:rPr lang="en-US" sz="2400" dirty="0"/>
            </a:br>
            <a:br>
              <a:rPr lang="en-US" sz="2400" dirty="0"/>
            </a:br>
            <a:r>
              <a:rPr lang="en-US" sz="3600" dirty="0"/>
              <a:t>Nick Manning: </a:t>
            </a:r>
            <a:br>
              <a:rPr lang="en-US" sz="3600" dirty="0"/>
            </a:br>
            <a:r>
              <a:rPr lang="en-US" sz="3600" dirty="0"/>
              <a:t>education@rlc.org.au</a:t>
            </a:r>
            <a:endParaRPr lang="en-AU" sz="3600" dirty="0"/>
          </a:p>
        </p:txBody>
      </p:sp>
      <p:pic>
        <p:nvPicPr>
          <p:cNvPr id="6" name="Picture 5" descr="A close-up of several images&#10;&#10;Description automatically generated">
            <a:extLst>
              <a:ext uri="{FF2B5EF4-FFF2-40B4-BE49-F238E27FC236}">
                <a16:creationId xmlns:a16="http://schemas.microsoft.com/office/drawing/2014/main" id="{89E33B63-3EE5-5DF3-E25B-E49E9DA57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17" y="3079376"/>
            <a:ext cx="7106354" cy="34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32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396941" cy="3323987"/>
          </a:xfrm>
        </p:spPr>
        <p:txBody>
          <a:bodyPr/>
          <a:lstStyle/>
          <a:p>
            <a:r>
              <a:rPr lang="en-US" sz="4800" b="1" dirty="0"/>
              <a:t>Your feedback is important to us!</a:t>
            </a:r>
            <a:br>
              <a:rPr lang="en-US" sz="4800" b="1" dirty="0"/>
            </a:br>
            <a:br>
              <a:rPr lang="en-US" sz="3600" b="1" dirty="0"/>
            </a:br>
            <a:r>
              <a:rPr lang="en-US" sz="3600" dirty="0">
                <a:hlinkClick r:id="rId3"/>
              </a:rPr>
              <a:t>rlc.org.au/feedback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or scan the QR code &gt;&gt;&gt;</a:t>
            </a:r>
            <a:endParaRPr lang="en-AU" sz="3600" dirty="0"/>
          </a:p>
        </p:txBody>
      </p:sp>
      <p:pic>
        <p:nvPicPr>
          <p:cNvPr id="4" name="Picture 3" descr="A qr code with a black background&#10;&#10;Description automatically generated">
            <a:extLst>
              <a:ext uri="{FF2B5EF4-FFF2-40B4-BE49-F238E27FC236}">
                <a16:creationId xmlns:a16="http://schemas.microsoft.com/office/drawing/2014/main" id="{C2CED6FE-9B3F-6966-E5B1-BF3100D8C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205" y="448235"/>
            <a:ext cx="5883836" cy="588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5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+mn-lt"/>
                <a:ea typeface="+mn-ea"/>
                <a:cs typeface="+mn-cs"/>
              </a:rPr>
              <a:t>Acknowledgement of Country</a:t>
            </a:r>
            <a:endParaRPr lang="en-AU" sz="3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6618-A6B7-6A18-7EE1-840892D39B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0334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12E7F-DF88-C54E-831E-28445888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5061840" cy="609398"/>
          </a:xfrm>
        </p:spPr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C668E-D3A8-6240-A803-AFA8D91DD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4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DF731F-78E1-4A44-AE53-21B183085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21737" y="1800665"/>
            <a:ext cx="5390838" cy="4283510"/>
          </a:xfrm>
        </p:spPr>
        <p:txBody>
          <a:bodyPr/>
          <a:lstStyle/>
          <a:p>
            <a:pPr marL="457200" indent="-457200">
              <a:buAutoNum type="arabicPlain"/>
            </a:pPr>
            <a:r>
              <a:rPr lang="en-US" sz="2400" dirty="0"/>
              <a:t>Overview of the termination process</a:t>
            </a:r>
          </a:p>
          <a:p>
            <a:pPr marL="457200" indent="-457200">
              <a:buAutoNum type="arabicPlain"/>
            </a:pPr>
            <a:r>
              <a:rPr lang="en-US" sz="2400" dirty="0"/>
              <a:t>When can a tenant be evicted? </a:t>
            </a:r>
          </a:p>
          <a:p>
            <a:pPr marL="457200" indent="-457200">
              <a:buAutoNum type="arabicPlain"/>
            </a:pPr>
            <a:r>
              <a:rPr lang="en-US" sz="2400" dirty="0"/>
              <a:t>When can a tenant terminate the tenancy agreement? </a:t>
            </a:r>
          </a:p>
          <a:p>
            <a:pPr marL="457200" indent="-457200">
              <a:buAutoNum type="arabicPlain"/>
            </a:pPr>
            <a:r>
              <a:rPr lang="en-US" sz="2400" dirty="0"/>
              <a:t>Unlawful lockouts </a:t>
            </a:r>
          </a:p>
          <a:p>
            <a:pPr marL="457200" indent="-457200">
              <a:buAutoNum type="arabicPlain"/>
            </a:pPr>
            <a:r>
              <a:rPr lang="en-US" sz="2400" dirty="0"/>
              <a:t>Questions and where to get help</a:t>
            </a:r>
            <a:endParaRPr lang="en-AU" sz="2400" dirty="0"/>
          </a:p>
          <a:p>
            <a:endParaRPr lang="en-AU" sz="2400" dirty="0"/>
          </a:p>
          <a:p>
            <a:r>
              <a:rPr lang="en-AU" sz="2400" dirty="0"/>
              <a:t>Resources: </a:t>
            </a:r>
            <a:r>
              <a:rPr lang="en-AU" sz="1800" dirty="0"/>
              <a:t>www.rlc.org.au/training/evictions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3" y="1786597"/>
            <a:ext cx="3965968" cy="4653582"/>
          </a:xfrm>
        </p:spPr>
        <p:txBody>
          <a:bodyPr/>
          <a:lstStyle/>
          <a:p>
            <a:r>
              <a:rPr lang="en-US" sz="4800" b="1" dirty="0"/>
              <a:t>1</a:t>
            </a:r>
            <a:br>
              <a:rPr lang="en-US" sz="4800" dirty="0"/>
            </a:br>
            <a:r>
              <a:rPr lang="en-US" sz="4800" dirty="0"/>
              <a:t>Overview of </a:t>
            </a:r>
            <a:br>
              <a:rPr lang="en-US" sz="4800" dirty="0"/>
            </a:br>
            <a:r>
              <a:rPr lang="en-US" sz="4800" dirty="0"/>
              <a:t>the </a:t>
            </a:r>
            <a:br>
              <a:rPr lang="en-US" sz="4800" dirty="0"/>
            </a:br>
            <a:r>
              <a:rPr lang="en-US" sz="4800" dirty="0"/>
              <a:t>termination process</a:t>
            </a:r>
            <a:br>
              <a:rPr lang="en-US" sz="4800" dirty="0"/>
            </a:br>
            <a:br>
              <a:rPr lang="en-US" sz="4800" dirty="0"/>
            </a:b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</a:t>
            </a:fld>
            <a:endParaRPr lang="en-AU"/>
          </a:p>
        </p:txBody>
      </p:sp>
      <p:pic>
        <p:nvPicPr>
          <p:cNvPr id="3" name="Picture 2" descr="A block of units against a cloudy sky">
            <a:extLst>
              <a:ext uri="{FF2B5EF4-FFF2-40B4-BE49-F238E27FC236}">
                <a16:creationId xmlns:a16="http://schemas.microsoft.com/office/drawing/2014/main" id="{29611593-CD4D-8926-477C-D6F0054F7B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1" t="7791" b="9545"/>
          <a:stretch/>
        </p:blipFill>
        <p:spPr>
          <a:xfrm>
            <a:off x="3972908" y="0"/>
            <a:ext cx="8219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Overview of the Termination Process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155751" cy="3852862"/>
          </a:xfrm>
        </p:spPr>
        <p:txBody>
          <a:bodyPr numCol="1"/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FF6936"/>
                </a:solidFill>
              </a:rPr>
              <a:t>Notice of termination</a:t>
            </a:r>
            <a:endParaRPr lang="en-US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FF6936"/>
                </a:solidFill>
              </a:rPr>
              <a:t>Application to NCAT </a:t>
            </a:r>
            <a:r>
              <a:rPr lang="en-US" sz="2400" b="1" dirty="0"/>
              <a:t>-</a:t>
            </a:r>
            <a:r>
              <a:rPr lang="en-US" sz="2400" dirty="0"/>
              <a:t> NSW Civil and Administrative Tribunal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FF6936"/>
                </a:solidFill>
              </a:rPr>
              <a:t>NCAT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6936"/>
                </a:solidFill>
              </a:rPr>
              <a:t>hearing</a:t>
            </a:r>
            <a:r>
              <a:rPr lang="en-US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NCAT orders </a:t>
            </a:r>
            <a:r>
              <a:rPr lang="en-US" sz="2400" b="1" dirty="0">
                <a:solidFill>
                  <a:srgbClr val="FF6936"/>
                </a:solidFill>
              </a:rPr>
              <a:t>termination and possession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NCAT issues </a:t>
            </a:r>
            <a:r>
              <a:rPr lang="en-US" sz="2400" b="1" dirty="0">
                <a:solidFill>
                  <a:srgbClr val="FF6936"/>
                </a:solidFill>
              </a:rPr>
              <a:t>warrant for possession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Office of NSW Sheriff </a:t>
            </a:r>
            <a:r>
              <a:rPr lang="en-US" sz="2400" b="1" dirty="0">
                <a:solidFill>
                  <a:srgbClr val="FF6936"/>
                </a:solidFill>
              </a:rPr>
              <a:t>executes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6936"/>
                </a:solidFill>
              </a:rPr>
              <a:t>warrant for possession; locks are changed.</a:t>
            </a:r>
          </a:p>
        </p:txBody>
      </p:sp>
    </p:spTree>
    <p:extLst>
      <p:ext uri="{BB962C8B-B14F-4D97-AF65-F5344CB8AC3E}">
        <p14:creationId xmlns:p14="http://schemas.microsoft.com/office/powerpoint/2010/main" val="15873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Termination Process: </a:t>
            </a:r>
            <a:br>
              <a:rPr lang="en-AU" sz="4800" dirty="0"/>
            </a:br>
            <a:r>
              <a:rPr lang="en-AU" sz="4800" dirty="0"/>
              <a:t>1. Notice of Termination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r>
              <a:rPr lang="en-US" sz="2400" dirty="0"/>
              <a:t>A valid notice of termination should include: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address of the residential premises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date on which the tenancy agreement is terminated AND the date by which vacant possession of the premises is to be given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ground for the notice (reason for terminating the tenancy).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6936"/>
                </a:solidFill>
              </a:rPr>
              <a:t>TENANTS DO NOT HAVE TO MOVE OUT </a:t>
            </a:r>
            <a:r>
              <a:rPr lang="en-US" sz="2400" dirty="0"/>
              <a:t>on the date on the Notice of Termination.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26375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Termination Process: </a:t>
            </a:r>
            <a:br>
              <a:rPr lang="en-AU" sz="4800" dirty="0"/>
            </a:br>
            <a:r>
              <a:rPr lang="en-AU" sz="4800" dirty="0"/>
              <a:t>2. Application to NCAT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the tenant is still in the premises after the date of vacant possession, the landlord has to </a:t>
            </a:r>
            <a:r>
              <a:rPr lang="en-US" sz="2400" b="1" dirty="0">
                <a:solidFill>
                  <a:srgbClr val="FF6936"/>
                </a:solidFill>
              </a:rPr>
              <a:t>apply to NCAT for orders for termination/possession</a:t>
            </a:r>
            <a:r>
              <a:rPr lang="en-US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landlord cannot just change the locks of the premises or bring police to get a tenant out.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are some circumstances where a landlord (or a tenant) can apply directly to NCAT for termination orders without first issuing a notice of termination.</a:t>
            </a:r>
          </a:p>
        </p:txBody>
      </p:sp>
    </p:spTree>
    <p:extLst>
      <p:ext uri="{BB962C8B-B14F-4D97-AF65-F5344CB8AC3E}">
        <p14:creationId xmlns:p14="http://schemas.microsoft.com/office/powerpoint/2010/main" val="139516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Termination Process: </a:t>
            </a:r>
            <a:br>
              <a:rPr lang="en-AU" sz="4800" dirty="0"/>
            </a:br>
            <a:r>
              <a:rPr lang="en-AU" sz="4800" dirty="0"/>
              <a:t>3. NCAT Hearing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828801"/>
            <a:ext cx="11233150" cy="443132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Will receive notice of conciliation hearing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Conciliation hearing – first hearing in the NCAT </a:t>
            </a:r>
            <a:br>
              <a:rPr lang="en-US" sz="2400" dirty="0"/>
            </a:br>
            <a:r>
              <a:rPr lang="en-US" sz="2400" dirty="0"/>
              <a:t>process. NCAT will ask both parties to try and </a:t>
            </a:r>
            <a:br>
              <a:rPr lang="en-US" sz="2400" dirty="0"/>
            </a:br>
            <a:r>
              <a:rPr lang="en-US" sz="2400" dirty="0"/>
              <a:t>conciliate/negotiate to try and reach an agreement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no agreement can be reached, the matter will </a:t>
            </a:r>
            <a:br>
              <a:rPr lang="en-US" sz="2400" dirty="0"/>
            </a:br>
            <a:r>
              <a:rPr lang="en-US" sz="2400" dirty="0"/>
              <a:t>either be heard on the day, or adjourned for </a:t>
            </a:r>
            <a:br>
              <a:rPr lang="en-US" sz="2400" dirty="0"/>
            </a:br>
            <a:r>
              <a:rPr lang="en-US" sz="2400" dirty="0"/>
              <a:t>formal hearing at later date.</a:t>
            </a:r>
          </a:p>
          <a:p>
            <a:pPr algn="r"/>
            <a:r>
              <a:rPr lang="en-AU" sz="1200" dirty="0">
                <a:solidFill>
                  <a:srgbClr val="000000"/>
                </a:solidFill>
                <a:latin typeface="Archivo" panose="020F0502020204030204"/>
              </a:rPr>
              <a:t>Image source: Law Access NSW</a:t>
            </a:r>
            <a:endParaRPr lang="en-US" sz="1200" dirty="0"/>
          </a:p>
          <a:p>
            <a:r>
              <a:rPr lang="en-US" sz="2400" dirty="0"/>
              <a:t>Very important – </a:t>
            </a:r>
            <a:r>
              <a:rPr lang="en-US" sz="2400" b="1" dirty="0">
                <a:solidFill>
                  <a:srgbClr val="FF6936"/>
                </a:solidFill>
              </a:rPr>
              <a:t>always attend the hearing </a:t>
            </a:r>
            <a:r>
              <a:rPr lang="en-US" sz="2400" dirty="0"/>
              <a:t>unless the </a:t>
            </a:r>
            <a:br>
              <a:rPr lang="en-US" sz="2400" dirty="0"/>
            </a:br>
            <a:r>
              <a:rPr lang="en-US" sz="2400" dirty="0"/>
              <a:t>NCAT tells a tenant in writing that they do not need to attend. </a:t>
            </a:r>
          </a:p>
        </p:txBody>
      </p:sp>
      <p:pic>
        <p:nvPicPr>
          <p:cNvPr id="3" name="Picture 2" descr="A tribunal hearing room with an official sitting at the front with people in the background&#10;">
            <a:extLst>
              <a:ext uri="{FF2B5EF4-FFF2-40B4-BE49-F238E27FC236}">
                <a16:creationId xmlns:a16="http://schemas.microsoft.com/office/drawing/2014/main" id="{A3BD0D8B-F60B-27BD-13A6-44F10B3EB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321" y="1831703"/>
            <a:ext cx="4535253" cy="30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06847"/>
      </p:ext>
    </p:extLst>
  </p:cSld>
  <p:clrMapOvr>
    <a:masterClrMapping/>
  </p:clrMapOvr>
</p:sld>
</file>

<file path=ppt/theme/theme1.xml><?xml version="1.0" encoding="utf-8"?>
<a:theme xmlns:a="http://schemas.openxmlformats.org/drawingml/2006/main" name="RLC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B0915262-531C-5845-94A4-FD9DC241C526}" vid="{BEBFF8F9-1A98-604A-B56F-9CD60D02790C}"/>
    </a:ext>
  </a:extLst>
</a:theme>
</file>

<file path=ppt/theme/theme2.xml><?xml version="1.0" encoding="utf-8"?>
<a:theme xmlns:a="http://schemas.openxmlformats.org/drawingml/2006/main" name="1_Covers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D09C1DB6-9879-0140-A316-6F00C0CD5050}" vid="{47E20F5E-067E-AB4A-A403-192A1DBFF2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041eb7-80fd-4008-ac2e-210b386c0e11">
      <Value>23</Value>
      <Value>1349</Value>
    </TaxCatchAll>
    <TaxKeywordTaxHTField xmlns="3d041eb7-80fd-4008-ac2e-210b386c0e11">
      <Terms xmlns="http://schemas.microsoft.com/office/infopath/2007/PartnerControls"/>
    </TaxKeywordTaxHTField>
    <SharedWithUsers xmlns="3d041eb7-80fd-4008-ac2e-210b386c0e11">
      <UserInfo>
        <DisplayName>Rebecca Campbell</DisplayName>
        <AccountId>70</AccountId>
        <AccountType/>
      </UserInfo>
      <UserInfo>
        <DisplayName>Lauren Gillin</DisplayName>
        <AccountId>23049</AccountId>
        <AccountType/>
      </UserInfo>
    </SharedWithUsers>
    <lcf76f155ced4ddcb4097134ff3c332f xmlns="984492b4-dcc0-406b-bdb6-6c9dc9d86328">
      <Terms xmlns="http://schemas.microsoft.com/office/infopath/2007/PartnerControls"/>
    </lcf76f155ced4ddcb4097134ff3c332f>
    <MediaLengthInSeconds xmlns="984492b4-dcc0-406b-bdb6-6c9dc9d86328" xsi:nil="true"/>
    <Level4 xmlns="984492b4-dcc0-406b-bdb6-6c9dc9d86328" xsi:nil="true"/>
    <SubFunction xmlns="984492b4-dcc0-406b-bdb6-6c9dc9d86328">Templates and Forms general</SubFunction>
    <Level5 xmlns="984492b4-dcc0-406b-bdb6-6c9dc9d86328" xsi:nil="true"/>
    <f9e44963020c446c9b5eef262617a23b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/>
          <TermId xmlns="http://schemas.microsoft.com/office/infopath/2007/PartnerControls">b88f941d-73b8-446f-a60b-a49f0f3443cf</TermId>
        </TermInfo>
      </Terms>
    </f9e44963020c446c9b5eef262617a23b>
    <l310e80b780a42f79a2604d72b247c95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2024</TermName>
          <TermId xmlns="http://schemas.microsoft.com/office/infopath/2007/PartnerControls">3991da85-c7a3-459e-bb58-605b5c926a80</TermId>
        </TermInfo>
      </Terms>
    </l310e80b780a42f79a2604d72b247c95>
    <b6b7a3ed824d4b1cb34ab84cdca8962c xmlns="984492b4-dcc0-406b-bdb6-6c9dc9d86328">
      <Terms xmlns="http://schemas.microsoft.com/office/infopath/2007/PartnerControls"/>
    </b6b7a3ed824d4b1cb34ab84cdca8962c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AAF42204D254B837A298C3A46D6B1" ma:contentTypeVersion="32" ma:contentTypeDescription="Create a new document." ma:contentTypeScope="" ma:versionID="fea1555a31c412c45353b17b024c674f">
  <xsd:schema xmlns:xsd="http://www.w3.org/2001/XMLSchema" xmlns:xs="http://www.w3.org/2001/XMLSchema" xmlns:p="http://schemas.microsoft.com/office/2006/metadata/properties" xmlns:ns2="984492b4-dcc0-406b-bdb6-6c9dc9d86328" xmlns:ns3="3d041eb7-80fd-4008-ac2e-210b386c0e11" targetNamespace="http://schemas.microsoft.com/office/2006/metadata/properties" ma:root="true" ma:fieldsID="bfb675ec85b6e1907a5f5e99fd6ca34b" ns2:_="" ns3:_="">
    <xsd:import namespace="984492b4-dcc0-406b-bdb6-6c9dc9d86328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f9e44963020c446c9b5eef262617a23b" minOccurs="0"/>
                <xsd:element ref="ns3:TaxCatchAll" minOccurs="0"/>
                <xsd:element ref="ns2:b6b7a3ed824d4b1cb34ab84cdca8962c" minOccurs="0"/>
                <xsd:element ref="ns2:SubFunction" minOccurs="0"/>
                <xsd:element ref="ns2:Level4" minOccurs="0"/>
                <xsd:element ref="ns2:Level5" minOccurs="0"/>
                <xsd:element ref="ns2:l310e80b780a42f79a2604d72b247c95" minOccurs="0"/>
                <xsd:element ref="ns3:TaxKeywordTaxHTFiel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492b4-dcc0-406b-bdb6-6c9dc9d86328" elementFormDefault="qualified">
    <xsd:import namespace="http://schemas.microsoft.com/office/2006/documentManagement/types"/>
    <xsd:import namespace="http://schemas.microsoft.com/office/infopath/2007/PartnerControls"/>
    <xsd:element name="f9e44963020c446c9b5eef262617a23b" ma:index="9" nillable="true" ma:taxonomy="true" ma:internalName="f9e44963020c446c9b5eef262617a23b" ma:taxonomyFieldName="Area" ma:displayName="Area" ma:readOnly="false" ma:default="" ma:fieldId="{f9e44963-020c-446c-9b5e-ef262617a23b}" ma:sspId="bbe92c9f-cbd9-40b6-b43f-917124bfc720" ma:termSetId="713abbd4-9600-49fd-a6a2-0e2e787b1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b7a3ed824d4b1cb34ab84cdca8962c" ma:index="12" nillable="true" ma:taxonomy="true" ma:internalName="b6b7a3ed824d4b1cb34ab84cdca8962c" ma:taxonomyFieldName="Function" ma:displayName="Function" ma:indexed="true" ma:readOnly="false" ma:default="" ma:fieldId="{b6b7a3ed-824d-4b1c-b34a-b84cdca8962c}" ma:sspId="bbe92c9f-cbd9-40b6-b43f-917124bfc720" ma:termSetId="fdd98cf2-3193-4263-abab-00ead8e7a34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ubFunction" ma:index="13" nillable="true" ma:displayName="SubFunction" ma:indexed="true" ma:internalName="SubFunction">
      <xsd:simpleType>
        <xsd:restriction base="dms:Text">
          <xsd:maxLength value="255"/>
        </xsd:restriction>
      </xsd:simpleType>
    </xsd:element>
    <xsd:element name="Level4" ma:index="14" nillable="true" ma:displayName="Level4" ma:format="Dropdown" ma:internalName="Level4" ma:readOnly="false">
      <xsd:simpleType>
        <xsd:union memberTypes="dms:Text">
          <xsd:simpleType>
            <xsd:restriction base="dms:Choice">
              <xsd:enumeration value="Enter Choice #1"/>
              <xsd:enumeration value="Enter Choice #2"/>
              <xsd:enumeration value="Enter Choice #3"/>
            </xsd:restriction>
          </xsd:simpleType>
        </xsd:union>
      </xsd:simpleType>
    </xsd:element>
    <xsd:element name="Level5" ma:index="15" nillable="true" ma:displayName="Level5" ma:indexed="true" ma:internalName="Level5">
      <xsd:simpleType>
        <xsd:restriction base="dms:Text">
          <xsd:maxLength value="255"/>
        </xsd:restriction>
      </xsd:simpleType>
    </xsd:element>
    <xsd:element name="l310e80b780a42f79a2604d72b247c95" ma:index="17" ma:taxonomy="true" ma:internalName="l310e80b780a42f79a2604d72b247c95" ma:taxonomyFieldName="Year" ma:displayName="Year" ma:default="1349;#2024|3991da85-c7a3-459e-bb58-605b5c926a80" ma:fieldId="{5310e80b-780a-42f7-9a26-04d72b247c95}" ma:sspId="bbe92c9f-cbd9-40b6-b43f-917124bfc720" ma:termSetId="def5e11d-68be-4609-91c3-261f69bba3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Tags" ma:fieldId="{23f27201-bee3-471e-b2e7-b64fd8b7ca38}" ma:taxonomyMulti="true" ma:sspId="bbe92c9f-cbd9-40b6-b43f-917124bfc72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F6537-2B6C-4C11-A5C9-D538CC3FA2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730066-3341-4D6C-84AA-584EE8295B85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3d041eb7-80fd-4008-ac2e-210b386c0e11"/>
    <ds:schemaRef ds:uri="http://schemas.openxmlformats.org/package/2006/metadata/core-properties"/>
    <ds:schemaRef ds:uri="9bc76471-e7c2-4473-9fda-01dcc71c3803"/>
    <ds:schemaRef ds:uri="http://schemas.microsoft.com/office/infopath/2007/PartnerControls"/>
    <ds:schemaRef ds:uri="http://purl.org/dc/terms/"/>
    <ds:schemaRef ds:uri="984492b4-dcc0-406b-bdb6-6c9dc9d86328"/>
  </ds:schemaRefs>
</ds:datastoreItem>
</file>

<file path=customXml/itemProps3.xml><?xml version="1.0" encoding="utf-8"?>
<ds:datastoreItem xmlns:ds="http://schemas.openxmlformats.org/officeDocument/2006/customXml" ds:itemID="{8501C933-7332-4B4E-865A-BC2C547F7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4492b4-dcc0-406b-bdb6-6c9dc9d86328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RLC</Template>
  <TotalTime>17250</TotalTime>
  <Words>1374</Words>
  <Application>Microsoft Macintosh PowerPoint</Application>
  <PresentationFormat>Widescreen</PresentationFormat>
  <Paragraphs>150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Archivo</vt:lpstr>
      <vt:lpstr>Archivo ExtraCondensed</vt:lpstr>
      <vt:lpstr>Archivo Light</vt:lpstr>
      <vt:lpstr>Arial</vt:lpstr>
      <vt:lpstr>Calibri</vt:lpstr>
      <vt:lpstr>System Font Regular</vt:lpstr>
      <vt:lpstr>RLC</vt:lpstr>
      <vt:lpstr>1_Covers</vt:lpstr>
      <vt:lpstr> 26 September 2024  Terminations of  Residential Tenancies in NSW (and how to challenge them)   </vt:lpstr>
      <vt:lpstr>PowerPoint Presentation</vt:lpstr>
      <vt:lpstr>Acknowledgement of Country</vt:lpstr>
      <vt:lpstr>Outline</vt:lpstr>
      <vt:lpstr>1 Overview of  the  termination process  </vt:lpstr>
      <vt:lpstr>Overview of the Termination Process</vt:lpstr>
      <vt:lpstr>Termination Process:  1. Notice of Termination</vt:lpstr>
      <vt:lpstr>Termination Process:  2. Application to NCAT</vt:lpstr>
      <vt:lpstr>Termination Process:  3. NCAT Hearing</vt:lpstr>
      <vt:lpstr>Termination Process:  4. NCAT Orders – termination and possession</vt:lpstr>
      <vt:lpstr>Termination Process:  5. NCAT issues warrant for possession</vt:lpstr>
      <vt:lpstr>Termination Process:  6. Sheriff executes warrant for possession and locks are changed</vt:lpstr>
      <vt:lpstr>2 When can  a tenant  be evicted?</vt:lpstr>
      <vt:lpstr>When can a tenant be evicted?</vt:lpstr>
      <vt:lpstr>3 When can  a tenant terminate the tenancy agreement?</vt:lpstr>
      <vt:lpstr>When can a tenant terminate  the tenancy agreement? </vt:lpstr>
      <vt:lpstr>4 Unlawful lockouts       Image: George Becker, pexels.com</vt:lpstr>
      <vt:lpstr>Unlawful lockouts</vt:lpstr>
      <vt:lpstr>Reforms to Residential Tenancies Act (RTA):  ‘no grounds evictions’</vt:lpstr>
      <vt:lpstr>Waterloo South re-development  &amp; relocations </vt:lpstr>
      <vt:lpstr>Questions...  &amp; answers   Resources: rlc.org.au/training/evictions</vt:lpstr>
      <vt:lpstr>Information &amp; advice for tenants</vt:lpstr>
      <vt:lpstr>Community legal education - free webinars &amp; recordings  rlc.org.au/training  Nick Manning:  education@rlc.org.au</vt:lpstr>
      <vt:lpstr>Your feedback is important to us!  rlc.org.au/feedback  or scan the QR code &gt;&gt;&gt;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Magus</dc:creator>
  <cp:lastModifiedBy>Nick Manning</cp:lastModifiedBy>
  <cp:revision>82</cp:revision>
  <dcterms:created xsi:type="dcterms:W3CDTF">2022-01-17T21:59:26Z</dcterms:created>
  <dcterms:modified xsi:type="dcterms:W3CDTF">2024-09-25T23:19:57Z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0x0101004AEAAF42204D254B837A298C3A46D6B1</vt:lpwstr>
  </property>
  <property fmtid="{D5CDD505-2E9C-101B-9397-08002B2CF9AE}" pid="3" name="Order">
    <vt:lpwstr>28300.0000000000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TaxKeyword">
    <vt:lpwstr/>
  </property>
  <property fmtid="{D5CDD505-2E9C-101B-9397-08002B2CF9AE}" pid="12" name="FunctionOrProject">
    <vt:lpwstr>217</vt:lpwstr>
  </property>
  <property fmtid="{D5CDD505-2E9C-101B-9397-08002B2CF9AE}" pid="13" name="Area">
    <vt:lpwstr>23;#|b88f941d-73b8-446f-a60b-a49f0f3443cf</vt:lpwstr>
  </property>
  <property fmtid="{D5CDD505-2E9C-101B-9397-08002B2CF9AE}" pid="14" name="Year">
    <vt:lpwstr>1349;#2024|3991da85-c7a3-459e-bb58-605b5c926a80</vt:lpwstr>
  </property>
  <property fmtid="{D5CDD505-2E9C-101B-9397-08002B2CF9AE}" pid="15" name="Function">
    <vt:lpwstr/>
  </property>
</Properties>
</file>