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4" r:id="rId4"/>
    <p:sldMasterId id="2147483674" r:id="rId5"/>
  </p:sldMasterIdLst>
  <p:notesMasterIdLst>
    <p:notesMasterId r:id="rId30"/>
  </p:notesMasterIdLst>
  <p:sldIdLst>
    <p:sldId id="256" r:id="rId6"/>
    <p:sldId id="279" r:id="rId7"/>
    <p:sldId id="281" r:id="rId8"/>
    <p:sldId id="258" r:id="rId9"/>
    <p:sldId id="284" r:id="rId10"/>
    <p:sldId id="282" r:id="rId11"/>
    <p:sldId id="809" r:id="rId12"/>
    <p:sldId id="794" r:id="rId13"/>
    <p:sldId id="811" r:id="rId14"/>
    <p:sldId id="812" r:id="rId15"/>
    <p:sldId id="818" r:id="rId16"/>
    <p:sldId id="290" r:id="rId17"/>
    <p:sldId id="813" r:id="rId18"/>
    <p:sldId id="814" r:id="rId19"/>
    <p:sldId id="815" r:id="rId20"/>
    <p:sldId id="820" r:id="rId21"/>
    <p:sldId id="817" r:id="rId22"/>
    <p:sldId id="796" r:id="rId23"/>
    <p:sldId id="793" r:id="rId24"/>
    <p:sldId id="288" r:id="rId25"/>
    <p:sldId id="800" r:id="rId26"/>
    <p:sldId id="801" r:id="rId27"/>
    <p:sldId id="806" r:id="rId28"/>
    <p:sldId id="80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7"/>
    <p:restoredTop sz="78099" autoAdjust="0"/>
  </p:normalViewPr>
  <p:slideViewPr>
    <p:cSldViewPr snapToGrid="0" snapToObjects="1">
      <p:cViewPr varScale="1">
        <p:scale>
          <a:sx n="91" d="100"/>
          <a:sy n="91" d="100"/>
        </p:scale>
        <p:origin x="2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2FB9C-0483-5A4F-B4AD-316C73C75140}" type="datetimeFigureOut">
              <a:t>8/19/24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4AB0-4CEF-4140-A6BB-6C55C960CF95}" type="slidenum"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16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571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Include a note on appeals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1761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9256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1960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6129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653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4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None/>
              <a:tabLst/>
              <a:defRPr/>
            </a:pPr>
            <a:endParaRPr lang="en-AU" sz="1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34AB0-4CEF-4140-A6BB-6C55C960CF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687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605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4802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7131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2497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75810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3947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7646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4548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A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9304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5888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7667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Include a note on appeals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3555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Include a note on appeals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42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20CDDF-34BB-4249-9B7E-10F15436CD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5061840" cy="609398"/>
          </a:xfrm>
        </p:spPr>
        <p:txBody>
          <a:bodyPr wrap="square">
            <a:spAutoFit/>
          </a:bodyPr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375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1393" y="1916113"/>
            <a:ext cx="4114800" cy="3852862"/>
          </a:xfrm>
        </p:spPr>
        <p:txBody>
          <a:bodyPr numCol="1" spcCol="360000"/>
          <a:lstStyle>
            <a:lvl1pPr defTabSz="1440000">
              <a:spcBef>
                <a:spcPts val="1200"/>
              </a:spcBef>
              <a:tabLst>
                <a:tab pos="4140000" algn="r"/>
              </a:tabLst>
              <a:defRPr sz="1600"/>
            </a:lvl1pPr>
          </a:lstStyle>
          <a:p>
            <a:pPr lvl="0"/>
            <a:r>
              <a:rPr lang="en-AU"/>
              <a:t>Click to add TOC text 	(+ tab to page no.)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557BBC-EB0B-0D4F-9396-CF5FD8954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44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DEAC023-321D-AF48-9F7D-B84E0376E4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5715" y="0"/>
            <a:ext cx="61462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5" y="593940"/>
            <a:ext cx="5328680" cy="626406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86372C-CB01-3740-9A1B-D47B6733C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94" r="-4254" b="32935"/>
          <a:stretch/>
        </p:blipFill>
        <p:spPr>
          <a:xfrm>
            <a:off x="5699351" y="61782"/>
            <a:ext cx="6280271" cy="679621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DF3FF3-72EA-194B-8CAB-A961FF6839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2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4" y="-982310"/>
            <a:ext cx="8352211" cy="981833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5A10AC-D068-C743-ADAA-8D754413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4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11233150" cy="3852862"/>
          </a:xfrm>
        </p:spPr>
        <p:txBody>
          <a:bodyPr numCol="3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5515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7380288" cy="3852862"/>
          </a:xfrm>
        </p:spPr>
        <p:txBody>
          <a:bodyPr numCol="2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9488" y="1916113"/>
            <a:ext cx="2973086" cy="39973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904857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566B51-9725-AB49-B197-23453E7E14E5}"/>
              </a:ext>
            </a:extLst>
          </p:cNvPr>
          <p:cNvSpPr/>
          <p:nvPr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59134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A2C9FA-C14F-7646-87CC-4F824F3F5EBD}"/>
              </a:ext>
            </a:extLst>
          </p:cNvPr>
          <p:cNvSpPr/>
          <p:nvPr userDrawn="1"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0116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448">
          <p15:clr>
            <a:srgbClr val="FBAE40"/>
          </p15:clr>
        </p15:guide>
        <p15:guide id="2" orient="horz" pos="120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B4E27895-6A95-B64D-959B-FF4CD04770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4332288" y="1916113"/>
            <a:ext cx="7380287" cy="3997325"/>
          </a:xfrm>
        </p:spPr>
        <p:txBody>
          <a:bodyPr anchor="ctr" anchorCtr="1"/>
          <a:lstStyle/>
          <a:p>
            <a:r>
              <a:rPr lang="en-AU"/>
              <a:t>Click to place chart</a:t>
            </a:r>
          </a:p>
        </p:txBody>
      </p:sp>
    </p:spTree>
    <p:extLst>
      <p:ext uri="{BB962C8B-B14F-4D97-AF65-F5344CB8AC3E}">
        <p14:creationId xmlns:p14="http://schemas.microsoft.com/office/powerpoint/2010/main" val="509963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llou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BD9BF6D-C6BB-4E41-A04F-CC13737289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075" y="1520825"/>
            <a:ext cx="3492499" cy="3848400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459215"/>
            <a:ext cx="3527425" cy="3848400"/>
          </a:xfrm>
        </p:spPr>
        <p:txBody>
          <a:bodyPr numCol="1" spcCol="360000"/>
          <a:lstStyle>
            <a:lvl1pPr>
              <a:spcBef>
                <a:spcPts val="0"/>
              </a:spcBef>
              <a:defRPr sz="22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E98C0C0-FC5D-C444-B677-A69ABA088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33A5C0A-E530-1741-8863-203E4C4E9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7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30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631FBB0-4C3E-8F4D-AEC8-577F7ABB6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2399035-DDD3-164F-8220-5F850DB4AA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520824"/>
            <a:ext cx="6300787" cy="4392613"/>
          </a:xfrm>
        </p:spPr>
        <p:txBody>
          <a:bodyPr numCol="1" spcCol="360000" anchor="ctr" anchorCtr="0"/>
          <a:lstStyle>
            <a:lvl1pPr marL="90000" indent="-90000">
              <a:spcBef>
                <a:spcPts val="0"/>
              </a:spcBef>
              <a:defRPr sz="18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B0AB1F0-F226-2B45-A328-790DB206C7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4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66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652A869-5953-384C-9B7F-7F538FB1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67B4F8D-6C1E-4140-BE34-6B8CF108B6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3254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A77E157-074F-C64F-A72E-F3A8469A9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15106B6-E23C-9740-9923-D9235EC4A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2605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0874375" cy="6093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838" y="1922894"/>
            <a:ext cx="10874375" cy="4351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88C52-26D3-6A4F-9DF1-AEFE2E7F2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33478"/>
            <a:ext cx="4114800" cy="138499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D1CE2-1F98-C348-9D4F-FABB227F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213" y="6300000"/>
            <a:ext cx="360362" cy="2154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801C550-4534-9C49-89BD-E9386D668E3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B35FA58-95B8-4941-9855-3C636D4993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4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232">
          <p15:clr>
            <a:srgbClr val="F26B43"/>
          </p15:clr>
        </p15:guide>
        <p15:guide id="5" orient="horz" pos="4065">
          <p15:clr>
            <a:srgbClr val="F26B43"/>
          </p15:clr>
        </p15:guide>
        <p15:guide id="8" pos="5178">
          <p15:clr>
            <a:srgbClr val="F26B43"/>
          </p15:clr>
        </p15:guide>
        <p15:guide id="9" pos="4951">
          <p15:clr>
            <a:srgbClr val="F26B43"/>
          </p15:clr>
        </p15:guide>
        <p15:guide id="10" pos="2729">
          <p15:clr>
            <a:srgbClr val="F26B43"/>
          </p15:clr>
        </p15:guide>
        <p15:guide id="11" pos="25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92266"/>
            <a:ext cx="4852517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08584" y="2003213"/>
            <a:ext cx="3494087" cy="12187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90825DC-6C7A-9641-AC60-A3D80364E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425" y="3264582"/>
            <a:ext cx="2743200" cy="416831"/>
          </a:xfrm>
          <a:prstGeom prst="rect">
            <a:avLst/>
          </a:prstGeom>
          <a:noFill/>
        </p:spPr>
        <p:txBody>
          <a:bodyPr vert="horz" lIns="0" tIns="0" rIns="0" bIns="108000" rtlCol="0" anchor="b" anchorCtr="0">
            <a:spAutoFit/>
          </a:bodyPr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AU"/>
              <a:t>18 January 2022</a:t>
            </a:r>
          </a:p>
        </p:txBody>
      </p:sp>
    </p:spTree>
    <p:extLst>
      <p:ext uri="{BB962C8B-B14F-4D97-AF65-F5344CB8AC3E}">
        <p14:creationId xmlns:p14="http://schemas.microsoft.com/office/powerpoint/2010/main" val="126134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144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4065">
          <p15:clr>
            <a:srgbClr val="F26B43"/>
          </p15:clr>
        </p15:guide>
        <p15:guide id="6" orient="horz" pos="231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/resources/debt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alaid.nsw.gov.au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rlc.org.au/training/resources/debts" TargetMode="External"/><Relationship Id="rId5" Type="http://schemas.openxmlformats.org/officeDocument/2006/relationships/hyperlink" Target="http://www.clcs.org.au/legal-help" TargetMode="External"/><Relationship Id="rId4" Type="http://schemas.openxmlformats.org/officeDocument/2006/relationships/hyperlink" Target="http://www.ndh.org.au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feedback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resources/deb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EF039B2-2643-1D43-9B02-99C1E31E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22929"/>
            <a:ext cx="5107337" cy="3781035"/>
          </a:xfrm>
        </p:spPr>
        <p:txBody>
          <a:bodyPr/>
          <a:lstStyle/>
          <a:p>
            <a:r>
              <a:rPr lang="en-AU" sz="2000" b="0" dirty="0">
                <a:latin typeface="+mn-lt"/>
              </a:rPr>
              <a:t> 21 August 2024</a:t>
            </a:r>
            <a:br>
              <a:rPr lang="en-AU" sz="2000" b="0" dirty="0">
                <a:latin typeface="+mn-lt"/>
              </a:rPr>
            </a:br>
            <a:br>
              <a:rPr lang="en-AU" sz="1800" b="0" dirty="0"/>
            </a:br>
            <a:r>
              <a:rPr lang="en-AU" sz="4800" b="1" dirty="0"/>
              <a:t>Help! My Client has Problem Debts #3:</a:t>
            </a:r>
            <a:br>
              <a:rPr lang="en-AU" sz="4800" b="1" dirty="0"/>
            </a:br>
            <a:r>
              <a:rPr lang="en-AU" sz="4800" b="1" dirty="0"/>
              <a:t>Strategies for Dispute Resolution</a:t>
            </a:r>
            <a:br>
              <a:rPr lang="en-AU" sz="4800" dirty="0"/>
            </a:br>
            <a:r>
              <a:rPr lang="en-AU" sz="300" dirty="0"/>
              <a:t>  </a:t>
            </a:r>
            <a:br>
              <a:rPr lang="en-AU" sz="4800" dirty="0"/>
            </a:br>
            <a:r>
              <a:rPr lang="en-AU" sz="2000" dirty="0">
                <a:latin typeface="+mn-lt"/>
              </a:rPr>
              <a:t>Amelia Klein</a:t>
            </a:r>
            <a:br>
              <a:rPr lang="en-AU" sz="2000" dirty="0">
                <a:latin typeface="+mn-lt"/>
              </a:rPr>
            </a:br>
            <a:r>
              <a:rPr lang="en-AU" sz="2000" dirty="0">
                <a:latin typeface="+mn-lt"/>
              </a:rPr>
              <a:t>Solicitor, Credit, Debt &amp; Consumer Law</a:t>
            </a:r>
            <a:endParaRPr lang="en-AU" sz="4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712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Court/Tribunal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1465158" cy="3852862"/>
          </a:xfrm>
        </p:spPr>
        <p:txBody>
          <a:bodyPr numCol="1"/>
          <a:lstStyle/>
          <a:p>
            <a:pPr marL="180000" marR="0" lvl="1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  <a:t>Will make a </a:t>
            </a: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  <a:t>binding decision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  <a:t>based on the evidence</a:t>
            </a:r>
            <a:b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</a:b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  <a:t>and legal argument.</a:t>
            </a:r>
          </a:p>
          <a:p>
            <a:pPr marL="180000" marR="0" lvl="1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AU" sz="2400" dirty="0">
                <a:solidFill>
                  <a:srgbClr val="000000"/>
                </a:solidFill>
                <a:latin typeface="Archivo" panose="020F0502020204030204"/>
              </a:rPr>
              <a:t>May have strict(er) </a:t>
            </a:r>
            <a:r>
              <a:rPr lang="en-AU" sz="2400" b="1" dirty="0">
                <a:solidFill>
                  <a:schemeClr val="accent1"/>
                </a:solidFill>
                <a:latin typeface="Archivo" panose="020F0502020204030204"/>
              </a:rPr>
              <a:t>timelines,</a:t>
            </a:r>
            <a:r>
              <a:rPr lang="en-AU" sz="2400" dirty="0">
                <a:solidFill>
                  <a:srgbClr val="000000"/>
                </a:solidFill>
                <a:latin typeface="Archivo" panose="020F0502020204030204"/>
              </a:rPr>
              <a:t> and  </a:t>
            </a:r>
            <a:r>
              <a:rPr lang="en-AU" sz="2400" b="1" dirty="0">
                <a:solidFill>
                  <a:schemeClr val="accent1"/>
                </a:solidFill>
                <a:latin typeface="Archivo" panose="020F0502020204030204"/>
              </a:rPr>
              <a:t>rules of evidence.</a:t>
            </a:r>
            <a:endParaRPr lang="en-AU" sz="2400" dirty="0">
              <a:solidFill>
                <a:srgbClr val="000000"/>
              </a:solidFill>
              <a:latin typeface="Archivo" panose="020F0502020204030204"/>
            </a:endParaRPr>
          </a:p>
          <a:p>
            <a:pPr marL="180000" marR="0" lvl="1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AU" sz="2400" dirty="0">
                <a:solidFill>
                  <a:srgbClr val="000000"/>
                </a:solidFill>
                <a:latin typeface="Archivo" panose="020F0502020204030204"/>
              </a:rPr>
              <a:t>Successful party can be ordered to be </a:t>
            </a:r>
            <a:r>
              <a:rPr lang="en-AU" sz="2400" b="1" dirty="0">
                <a:solidFill>
                  <a:schemeClr val="accent1"/>
                </a:solidFill>
                <a:latin typeface="Archivo" panose="020F0502020204030204"/>
              </a:rPr>
              <a:t>paid legal costs.</a:t>
            </a:r>
            <a:endParaRPr lang="en-AU" sz="2400" dirty="0">
              <a:solidFill>
                <a:srgbClr val="000000"/>
              </a:solidFill>
              <a:latin typeface="Archivo" panose="020F0502020204030204"/>
            </a:endParaRPr>
          </a:p>
          <a:p>
            <a:pPr marL="180000" marR="0" lvl="1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AU" sz="2400" dirty="0">
                <a:solidFill>
                  <a:srgbClr val="000000"/>
                </a:solidFill>
                <a:latin typeface="Archivo" panose="020F0502020204030204"/>
              </a:rPr>
              <a:t>Decision is determined by a </a:t>
            </a:r>
            <a:r>
              <a:rPr lang="en-AU" sz="2400" b="1" dirty="0">
                <a:solidFill>
                  <a:schemeClr val="accent1"/>
                </a:solidFill>
                <a:latin typeface="Archivo" panose="020F0502020204030204"/>
              </a:rPr>
              <a:t>third party.</a:t>
            </a:r>
            <a:endParaRPr lang="en-AU" sz="2400" dirty="0">
              <a:solidFill>
                <a:srgbClr val="000000"/>
              </a:solidFill>
              <a:latin typeface="Archivo" panose="020F0502020204030204"/>
            </a:endParaRPr>
          </a:p>
          <a:p>
            <a:pPr marL="180000" marR="0" lvl="1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AU" sz="2400" b="1" dirty="0">
                <a:solidFill>
                  <a:schemeClr val="accent1"/>
                </a:solidFill>
                <a:latin typeface="Archivo" panose="020F0502020204030204"/>
              </a:rPr>
              <a:t>High risk</a:t>
            </a:r>
            <a:r>
              <a:rPr lang="en-AU" sz="2400" dirty="0">
                <a:solidFill>
                  <a:srgbClr val="000000"/>
                </a:solidFill>
                <a:latin typeface="Archivo" panose="020F0502020204030204"/>
              </a:rPr>
              <a:t>, potentially higher reward than ADR.</a:t>
            </a:r>
          </a:p>
          <a:p>
            <a:pPr marL="180000" marR="0" lvl="1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AU" sz="2400" dirty="0">
                <a:solidFill>
                  <a:srgbClr val="000000"/>
                </a:solidFill>
                <a:latin typeface="Archivo" panose="020F0502020204030204"/>
              </a:rPr>
              <a:t>Often has </a:t>
            </a:r>
            <a:r>
              <a:rPr lang="en-AU" sz="2400" b="1" dirty="0">
                <a:solidFill>
                  <a:schemeClr val="accent1"/>
                </a:solidFill>
                <a:latin typeface="Archivo" panose="020F0502020204030204"/>
              </a:rPr>
              <a:t>long delays </a:t>
            </a:r>
            <a:r>
              <a:rPr lang="en-AU" sz="2400" dirty="0">
                <a:solidFill>
                  <a:srgbClr val="000000"/>
                </a:solidFill>
                <a:latin typeface="Archivo" panose="020F0502020204030204"/>
              </a:rPr>
              <a:t>before final decisions.</a:t>
            </a:r>
          </a:p>
          <a:p>
            <a:pPr marL="0" marR="0" lvl="1" indent="0" algn="r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None/>
              <a:tabLst/>
              <a:defRPr/>
            </a:pPr>
            <a:r>
              <a:rPr lang="en-AU" sz="1800" dirty="0">
                <a:solidFill>
                  <a:srgbClr val="000000"/>
                </a:solidFill>
                <a:latin typeface="Archivo" panose="020F0502020204030204"/>
              </a:rPr>
              <a:t>Image source: Law Access NSW</a:t>
            </a:r>
            <a:endParaRPr lang="en-AU" sz="1800" dirty="0"/>
          </a:p>
        </p:txBody>
      </p:sp>
      <p:pic>
        <p:nvPicPr>
          <p:cNvPr id="12" name="Picture 11" descr="A person sitting at a table with people in the background&#10;&#10;Description automatically generated">
            <a:extLst>
              <a:ext uri="{FF2B5EF4-FFF2-40B4-BE49-F238E27FC236}">
                <a16:creationId xmlns:a16="http://schemas.microsoft.com/office/drawing/2014/main" id="{20D37C6C-10D6-0919-2EFD-37B60CDC6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328" y="1916113"/>
            <a:ext cx="4535253" cy="305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50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Status Quo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180000" marR="0" lvl="1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  <a:t>Not all disputes escalate and not all </a:t>
            </a:r>
            <a:b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</a:b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  <a:t>disputes have substantive effects </a:t>
            </a:r>
            <a:b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</a:b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  <a:t>on our lives.</a:t>
            </a:r>
            <a:b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chivo" panose="020F0502020204030204"/>
                <a:ea typeface="+mn-ea"/>
                <a:cs typeface="+mn-cs"/>
              </a:rPr>
            </a:b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chivo" panose="020F0502020204030204"/>
              <a:ea typeface="+mn-ea"/>
              <a:cs typeface="+mn-cs"/>
            </a:endParaRPr>
          </a:p>
          <a:p>
            <a:pPr marL="180000" marR="0" lvl="1" indent="-180000" algn="l" defTabSz="9144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FF6936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AU" sz="2400" dirty="0">
                <a:solidFill>
                  <a:srgbClr val="000000"/>
                </a:solidFill>
                <a:latin typeface="Archivo" panose="020F0502020204030204"/>
              </a:rPr>
              <a:t>Sometimes, the best advice is to </a:t>
            </a:r>
            <a:br>
              <a:rPr lang="en-AU" sz="2400" dirty="0">
                <a:solidFill>
                  <a:srgbClr val="000000"/>
                </a:solidFill>
                <a:latin typeface="Archivo" panose="020F0502020204030204"/>
              </a:rPr>
            </a:br>
            <a:r>
              <a:rPr lang="en-AU" sz="2400" b="1" dirty="0">
                <a:solidFill>
                  <a:schemeClr val="accent1"/>
                </a:solidFill>
                <a:latin typeface="Archivo" panose="020F0502020204030204"/>
              </a:rPr>
              <a:t>do nothing.</a:t>
            </a:r>
            <a:endParaRPr lang="en-AU" sz="2400" b="1" dirty="0">
              <a:solidFill>
                <a:schemeClr val="accent1"/>
              </a:solidFill>
            </a:endParaRPr>
          </a:p>
        </p:txBody>
      </p:sp>
      <p:pic>
        <p:nvPicPr>
          <p:cNvPr id="8" name="Picture 7" descr="A road with a bicycle and buildings in the background&#10;&#10;Description automatically generated">
            <a:extLst>
              <a:ext uri="{FF2B5EF4-FFF2-40B4-BE49-F238E27FC236}">
                <a16:creationId xmlns:a16="http://schemas.microsoft.com/office/drawing/2014/main" id="{F680F4B6-F7EE-EAC3-7225-091DCF878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332" y="1916113"/>
            <a:ext cx="5881467" cy="303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0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1329595"/>
          </a:xfrm>
        </p:spPr>
        <p:txBody>
          <a:bodyPr/>
          <a:lstStyle/>
          <a:p>
            <a:r>
              <a:rPr lang="en-US" sz="4800" b="1" dirty="0"/>
              <a:t>2</a:t>
            </a:r>
            <a:br>
              <a:rPr lang="en-US" sz="4800" b="1" dirty="0"/>
            </a:br>
            <a:r>
              <a:rPr lang="en-US" sz="4800" dirty="0"/>
              <a:t>Tips &amp; Tricks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12</a:t>
            </a:fld>
            <a:endParaRPr lang="en-AU"/>
          </a:p>
        </p:txBody>
      </p:sp>
      <p:pic>
        <p:nvPicPr>
          <p:cNvPr id="5" name="Graphic 4" descr="Money outline">
            <a:extLst>
              <a:ext uri="{FF2B5EF4-FFF2-40B4-BE49-F238E27FC236}">
                <a16:creationId xmlns:a16="http://schemas.microsoft.com/office/drawing/2014/main" id="{0780774A-6609-2F96-1A5E-971B63306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1253" y="2622819"/>
            <a:ext cx="3096883" cy="309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13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Tips &amp; Tricks – Practicality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How much </a:t>
            </a:r>
            <a:r>
              <a:rPr lang="en-US" sz="2400" b="1" dirty="0">
                <a:solidFill>
                  <a:schemeClr val="accent1"/>
                </a:solidFill>
              </a:rPr>
              <a:t>detail</a:t>
            </a:r>
            <a:r>
              <a:rPr lang="en-US" sz="2400"/>
              <a:t> is needed?</a:t>
            </a:r>
            <a:endParaRPr lang="en-US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What are the </a:t>
            </a:r>
            <a:r>
              <a:rPr lang="en-US" sz="2400" b="1" dirty="0">
                <a:solidFill>
                  <a:schemeClr val="accent1"/>
                </a:solidFill>
              </a:rPr>
              <a:t>client’s goals</a:t>
            </a:r>
            <a:r>
              <a:rPr lang="en-US" sz="2400" dirty="0"/>
              <a:t>?</a:t>
            </a:r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What are the business’s legal and other </a:t>
            </a:r>
            <a:r>
              <a:rPr lang="en-US" sz="2400" b="1" dirty="0">
                <a:solidFill>
                  <a:schemeClr val="accent1"/>
                </a:solidFill>
              </a:rPr>
              <a:t>obligations?</a:t>
            </a:r>
            <a:endParaRPr lang="en-US" sz="2400" dirty="0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What is the </a:t>
            </a:r>
            <a:r>
              <a:rPr lang="en-US" sz="2400" b="1" dirty="0">
                <a:solidFill>
                  <a:schemeClr val="accent1"/>
                </a:solidFill>
              </a:rPr>
              <a:t>evidence?</a:t>
            </a:r>
            <a:endParaRPr lang="en-US" sz="2400" dirty="0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What is the </a:t>
            </a:r>
            <a:r>
              <a:rPr lang="en-US" sz="2400" b="1" dirty="0">
                <a:solidFill>
                  <a:schemeClr val="accent1"/>
                </a:solidFill>
              </a:rPr>
              <a:t>cost?</a:t>
            </a:r>
            <a:endParaRPr lang="en-US" sz="2400" dirty="0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What is the </a:t>
            </a:r>
            <a:r>
              <a:rPr lang="en-US" sz="2400" b="1" dirty="0">
                <a:solidFill>
                  <a:schemeClr val="accent1"/>
                </a:solidFill>
              </a:rPr>
              <a:t>WATNA?</a:t>
            </a:r>
            <a:endParaRPr lang="en-US" sz="2400" dirty="0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What is the </a:t>
            </a:r>
            <a:r>
              <a:rPr lang="en-US" sz="2400" b="1" dirty="0">
                <a:solidFill>
                  <a:schemeClr val="accent1"/>
                </a:solidFill>
              </a:rPr>
              <a:t>BATNA?</a:t>
            </a:r>
            <a:endParaRPr lang="en-AU" sz="2400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Are you </a:t>
            </a:r>
            <a:r>
              <a:rPr lang="en-US" sz="2400" b="1" dirty="0">
                <a:solidFill>
                  <a:schemeClr val="accent1"/>
                </a:solidFill>
                <a:ea typeface="+mn-lt"/>
                <a:cs typeface="+mn-lt"/>
              </a:rPr>
              <a:t>over-complicating</a:t>
            </a:r>
            <a:r>
              <a:rPr lang="en-US" sz="2400" dirty="0">
                <a:ea typeface="+mn-lt"/>
                <a:cs typeface="+mn-lt"/>
              </a:rPr>
              <a:t> it?</a:t>
            </a:r>
          </a:p>
        </p:txBody>
      </p:sp>
    </p:spTree>
    <p:extLst>
      <p:ext uri="{BB962C8B-B14F-4D97-AF65-F5344CB8AC3E}">
        <p14:creationId xmlns:p14="http://schemas.microsoft.com/office/powerpoint/2010/main" val="981640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14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Case Study - Joel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546412"/>
            <a:ext cx="11233150" cy="4222563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Joel is a 77 year old man who received a bill from Vodafone in the mail saying he’d been referred to a debt collector for </a:t>
            </a:r>
            <a:r>
              <a:rPr lang="en-US" sz="2400" b="1" dirty="0"/>
              <a:t>a $800 debt</a:t>
            </a:r>
            <a:r>
              <a:rPr lang="en-US" sz="2400" dirty="0"/>
              <a:t>. He didn’t understand why.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Joel did not speak English fluently, was reliant on the </a:t>
            </a:r>
            <a:r>
              <a:rPr lang="en-US" sz="2400" b="1" dirty="0"/>
              <a:t>aged pension</a:t>
            </a:r>
            <a:r>
              <a:rPr lang="en-US" sz="2400" dirty="0"/>
              <a:t> and managed most of his expenses through </a:t>
            </a:r>
            <a:r>
              <a:rPr lang="en-US" sz="2400" b="1" dirty="0" err="1"/>
              <a:t>Centrepay</a:t>
            </a:r>
            <a:r>
              <a:rPr lang="en-US" sz="2400" b="1" dirty="0"/>
              <a:t> deductions</a:t>
            </a:r>
            <a:r>
              <a:rPr lang="en-US" sz="2400" dirty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When we requested documents, </a:t>
            </a:r>
            <a:r>
              <a:rPr lang="en-US" sz="2400" b="1" dirty="0"/>
              <a:t>Vodafone was unable to provide some</a:t>
            </a:r>
            <a:r>
              <a:rPr lang="en-US" sz="2400" dirty="0"/>
              <a:t>, but indicated it was for a tablet that Joel conceded he had purchased.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We sent a </a:t>
            </a:r>
            <a:r>
              <a:rPr lang="en-US" sz="2400" b="1" dirty="0"/>
              <a:t>three line email </a:t>
            </a:r>
            <a:r>
              <a:rPr lang="en-US" sz="2400" dirty="0"/>
              <a:t>outlining why we were insisting on the documents being provided given our concerns. Vodafone immediately made an offer to </a:t>
            </a:r>
            <a:r>
              <a:rPr lang="en-US" sz="2400" b="1" dirty="0"/>
              <a:t>waive the amount outstanding</a:t>
            </a:r>
            <a:r>
              <a:rPr lang="en-US" sz="2400" dirty="0"/>
              <a:t> and that Joel could retain the tablet.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9440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15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Case Study – Serena</a:t>
            </a:r>
            <a:endParaRPr lang="en-AU" sz="480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225999"/>
            <a:ext cx="11233150" cy="4570951"/>
          </a:xfrm>
        </p:spPr>
        <p:txBody>
          <a:bodyPr numCol="2"/>
          <a:lstStyle/>
          <a:p>
            <a:r>
              <a:rPr lang="en-US" sz="2000" dirty="0"/>
              <a:t>Serena had experienced domestic and family violence over a six year relationship. She had been listed as a </a:t>
            </a:r>
            <a:r>
              <a:rPr lang="en-US" sz="2000" b="1" dirty="0"/>
              <a:t>director of a company </a:t>
            </a:r>
            <a:r>
              <a:rPr lang="en-US" sz="2000" dirty="0"/>
              <a:t>without her </a:t>
            </a:r>
            <a:r>
              <a:rPr lang="en-US" sz="2000" b="1" dirty="0"/>
              <a:t>knowledge or consent</a:t>
            </a:r>
            <a:r>
              <a:rPr lang="en-US" sz="2000" dirty="0"/>
              <a:t>.</a:t>
            </a:r>
          </a:p>
          <a:p>
            <a:r>
              <a:rPr lang="en-US" sz="2000" dirty="0"/>
              <a:t>Serena is receiving: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Debt collector letters for a </a:t>
            </a:r>
            <a:r>
              <a:rPr lang="en-US" sz="2000" b="1" dirty="0"/>
              <a:t>credit card</a:t>
            </a:r>
            <a:r>
              <a:rPr lang="en-US" sz="2000" dirty="0"/>
              <a:t> her ex had taken out in her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Letters from a lawyer relating to a </a:t>
            </a:r>
            <a:r>
              <a:rPr lang="en-US" sz="2000" b="1" dirty="0"/>
              <a:t>supplier contract</a:t>
            </a:r>
            <a:r>
              <a:rPr lang="en-US" sz="2000" dirty="0"/>
              <a:t> she’d allegedly signed a personal guarantee for.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Texts from </a:t>
            </a:r>
            <a:r>
              <a:rPr lang="en-US" sz="2000" b="1" dirty="0" err="1"/>
              <a:t>Cigno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Letters about an </a:t>
            </a:r>
            <a:r>
              <a:rPr lang="en-US" sz="2000" b="1" dirty="0"/>
              <a:t>electricity bill</a:t>
            </a:r>
            <a:r>
              <a:rPr lang="en-US" sz="2000" dirty="0"/>
              <a:t> she can’t pay.</a:t>
            </a:r>
          </a:p>
          <a:p>
            <a:r>
              <a:rPr lang="en-US" sz="2000" i="1" dirty="0"/>
              <a:t>There are different potential outcomes for each of these debts.</a:t>
            </a:r>
            <a:br>
              <a:rPr lang="en-US" sz="2000" i="1" dirty="0"/>
            </a:br>
            <a:endParaRPr lang="en-US" sz="2000" i="1" dirty="0"/>
          </a:p>
          <a:p>
            <a:r>
              <a:rPr lang="en-US" sz="2000" i="1" dirty="0"/>
              <a:t>The client may have different goals for each of these debts.</a:t>
            </a:r>
            <a:br>
              <a:rPr lang="en-US" sz="2000" i="1" dirty="0"/>
            </a:br>
            <a:endParaRPr lang="en-US" sz="2000" i="1" dirty="0"/>
          </a:p>
          <a:p>
            <a:r>
              <a:rPr lang="en-US" sz="2000" i="1" dirty="0"/>
              <a:t>The </a:t>
            </a:r>
            <a:r>
              <a:rPr lang="en-US" sz="2000" i="1" dirty="0" err="1"/>
              <a:t>organisations</a:t>
            </a:r>
            <a:r>
              <a:rPr lang="en-US" sz="2000" i="1" dirty="0"/>
              <a:t> have different legal and policy-based obligations and may have different approaches.</a:t>
            </a:r>
            <a:br>
              <a:rPr lang="en-US" sz="2000" i="1" dirty="0"/>
            </a:br>
            <a:endParaRPr lang="en-US" sz="2000" i="1" dirty="0"/>
          </a:p>
          <a:p>
            <a:r>
              <a:rPr lang="en-US" sz="2000" i="1" dirty="0"/>
              <a:t>This can lead to different practical strategies for each of the debts.</a:t>
            </a:r>
            <a:endParaRPr lang="en-AU" sz="2000" i="1" dirty="0"/>
          </a:p>
        </p:txBody>
      </p:sp>
    </p:spTree>
    <p:extLst>
      <p:ext uri="{BB962C8B-B14F-4D97-AF65-F5344CB8AC3E}">
        <p14:creationId xmlns:p14="http://schemas.microsoft.com/office/powerpoint/2010/main" val="473766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Tips &amp; Tricks – Negotiation Skills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lvl="1" fontAlgn="base">
              <a:buClr>
                <a:srgbClr val="FF6936"/>
              </a:buClr>
              <a:defRPr/>
            </a:pPr>
            <a:r>
              <a:rPr lang="en-AU" sz="2400" dirty="0"/>
              <a:t>Persuasion</a:t>
            </a:r>
          </a:p>
          <a:p>
            <a:pPr lvl="1" fontAlgn="base"/>
            <a:r>
              <a:rPr lang="en-AU" sz="2400" dirty="0"/>
              <a:t>Clarity</a:t>
            </a:r>
          </a:p>
          <a:p>
            <a:pPr lvl="1" fontAlgn="base"/>
            <a:r>
              <a:rPr lang="en-AU" sz="2400" dirty="0"/>
              <a:t>Composure</a:t>
            </a:r>
          </a:p>
          <a:p>
            <a:pPr lvl="1" fontAlgn="base"/>
            <a:r>
              <a:rPr lang="en-AU" sz="2400" dirty="0"/>
              <a:t>Planning &amp; preparation</a:t>
            </a:r>
          </a:p>
          <a:p>
            <a:pPr lvl="1" fontAlgn="base"/>
            <a:r>
              <a:rPr lang="en-AU" sz="2400" dirty="0"/>
              <a:t>Confidence</a:t>
            </a:r>
          </a:p>
          <a:p>
            <a:pPr lvl="1" fontAlgn="base"/>
            <a:r>
              <a:rPr lang="en-AU" sz="2400" dirty="0"/>
              <a:t>Willingness to walk away</a:t>
            </a:r>
          </a:p>
          <a:p>
            <a:pPr lvl="1" fontAlgn="base"/>
            <a:endParaRPr lang="en-AU" sz="2400" dirty="0"/>
          </a:p>
        </p:txBody>
      </p:sp>
      <p:pic>
        <p:nvPicPr>
          <p:cNvPr id="7" name="Picture 6" descr="A person sitting at a table with a person in a white shirt&#10;&#10;Description automatically generated">
            <a:extLst>
              <a:ext uri="{FF2B5EF4-FFF2-40B4-BE49-F238E27FC236}">
                <a16:creationId xmlns:a16="http://schemas.microsoft.com/office/drawing/2014/main" id="{4FF98C58-AAFD-3876-41B3-8DE1DAEBBD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4325" y="1916113"/>
            <a:ext cx="5638249" cy="299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50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17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Case Study – Serena </a:t>
            </a:r>
            <a:endParaRPr lang="en-AU" sz="480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225999"/>
            <a:ext cx="11233150" cy="4570951"/>
          </a:xfrm>
        </p:spPr>
        <p:txBody>
          <a:bodyPr numCol="2"/>
          <a:lstStyle/>
          <a:p>
            <a:r>
              <a:rPr lang="en-US" sz="2000" dirty="0"/>
              <a:t>Serena had experienced domestic and family violence over a six year relationship. She had been listed as a </a:t>
            </a:r>
            <a:r>
              <a:rPr lang="en-US" sz="2000" b="1" dirty="0"/>
              <a:t>director of a company </a:t>
            </a:r>
            <a:r>
              <a:rPr lang="en-US" sz="2000" dirty="0"/>
              <a:t>without her </a:t>
            </a:r>
            <a:r>
              <a:rPr lang="en-US" sz="2000" b="1" dirty="0"/>
              <a:t>knowledge or consent</a:t>
            </a:r>
            <a:r>
              <a:rPr lang="en-US" sz="2000" dirty="0"/>
              <a:t>.</a:t>
            </a:r>
          </a:p>
          <a:p>
            <a:r>
              <a:rPr lang="en-US" sz="2000" dirty="0"/>
              <a:t>Serena is receiving: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Debt collector letters for a </a:t>
            </a:r>
            <a:r>
              <a:rPr lang="en-US" sz="2000" b="1" dirty="0"/>
              <a:t>credit card</a:t>
            </a:r>
            <a:r>
              <a:rPr lang="en-US" sz="2000" dirty="0"/>
              <a:t> her ex had taken out in her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Letters from a lawyer relating to a </a:t>
            </a:r>
            <a:r>
              <a:rPr lang="en-US" sz="2000" b="1" dirty="0"/>
              <a:t>supplier contract</a:t>
            </a:r>
            <a:r>
              <a:rPr lang="en-US" sz="2000" dirty="0"/>
              <a:t> she’d allegedly signed a personal guarantee for.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Texts from </a:t>
            </a:r>
            <a:r>
              <a:rPr lang="en-US" sz="2000" b="1" dirty="0" err="1"/>
              <a:t>Cigno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Letters about an </a:t>
            </a:r>
            <a:r>
              <a:rPr lang="en-US" sz="2000" b="1" dirty="0"/>
              <a:t>electricity bill</a:t>
            </a:r>
            <a:r>
              <a:rPr lang="en-US" sz="2000" dirty="0"/>
              <a:t> she can’t pay.</a:t>
            </a:r>
          </a:p>
          <a:p>
            <a:r>
              <a:rPr lang="en-US" sz="2000" i="1" dirty="0"/>
              <a:t>How can each of the negotiating skills mentioned assist you with the issues that you face with each of these debts?</a:t>
            </a:r>
          </a:p>
        </p:txBody>
      </p:sp>
    </p:spTree>
    <p:extLst>
      <p:ext uri="{BB962C8B-B14F-4D97-AF65-F5344CB8AC3E}">
        <p14:creationId xmlns:p14="http://schemas.microsoft.com/office/powerpoint/2010/main" val="25688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3323987"/>
          </a:xfrm>
        </p:spPr>
        <p:txBody>
          <a:bodyPr/>
          <a:lstStyle/>
          <a:p>
            <a:r>
              <a:rPr lang="en-US" sz="4800" b="1" dirty="0"/>
              <a:t>3</a:t>
            </a:r>
            <a:br>
              <a:rPr lang="en-US" sz="4800" dirty="0"/>
            </a:br>
            <a:r>
              <a:rPr lang="en-US" sz="4800" dirty="0"/>
              <a:t>Trauma-informed dispute resolution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18</a:t>
            </a:fld>
            <a:endParaRPr lang="en-AU"/>
          </a:p>
        </p:txBody>
      </p:sp>
      <p:pic>
        <p:nvPicPr>
          <p:cNvPr id="6" name="Graphic 5" descr="Call center outline">
            <a:extLst>
              <a:ext uri="{FF2B5EF4-FFF2-40B4-BE49-F238E27FC236}">
                <a16:creationId xmlns:a16="http://schemas.microsoft.com/office/drawing/2014/main" id="{A8BB55DF-2006-C8D5-8231-9391A76ED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5789" y="2781300"/>
            <a:ext cx="3096000" cy="3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65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65C4E-9F47-A148-8CC0-B8AFF10E0D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19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91677-DEC9-3B43-8DF7-B851311181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2288" y="801858"/>
            <a:ext cx="7021511" cy="4505757"/>
          </a:xfrm>
        </p:spPr>
        <p:txBody>
          <a:bodyPr/>
          <a:lstStyle/>
          <a:p>
            <a:pPr fontAlgn="base"/>
            <a:r>
              <a:rPr lang="en-AU" sz="4800" b="1" i="1" dirty="0">
                <a:solidFill>
                  <a:srgbClr val="FF6936"/>
                </a:solidFill>
              </a:rPr>
              <a:t>We operate in a system that is not </a:t>
            </a:r>
            <a:br>
              <a:rPr lang="en-AU" sz="4800" b="1" i="1" dirty="0">
                <a:solidFill>
                  <a:srgbClr val="FF6936"/>
                </a:solidFill>
              </a:rPr>
            </a:br>
            <a:r>
              <a:rPr lang="en-AU" sz="4800" b="1" i="1" dirty="0">
                <a:solidFill>
                  <a:srgbClr val="FF6936"/>
                </a:solidFill>
              </a:rPr>
              <a:t>trauma-informed. </a:t>
            </a:r>
            <a:br>
              <a:rPr lang="en-AU" sz="4800" b="1" i="1" dirty="0">
                <a:solidFill>
                  <a:srgbClr val="FF6936"/>
                </a:solidFill>
              </a:rPr>
            </a:br>
            <a:br>
              <a:rPr lang="en-AU" sz="4800" b="1" i="1" dirty="0">
                <a:solidFill>
                  <a:srgbClr val="FF6936"/>
                </a:solidFill>
              </a:rPr>
            </a:br>
            <a:r>
              <a:rPr lang="en-AU" sz="4800" b="1" i="1" dirty="0">
                <a:solidFill>
                  <a:srgbClr val="FF6936"/>
                </a:solidFill>
              </a:rPr>
              <a:t>How can we practice in a way that is?</a:t>
            </a:r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510146" cy="5403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62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BB5EE-3CD5-A1E8-CE10-AC9647647D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8" name="Google Shape;271;p42">
            <a:extLst>
              <a:ext uri="{FF2B5EF4-FFF2-40B4-BE49-F238E27FC236}">
                <a16:creationId xmlns:a16="http://schemas.microsoft.com/office/drawing/2014/main" id="{EB703317-9FFF-1E0F-415A-3869EB4DD224}"/>
              </a:ext>
            </a:extLst>
          </p:cNvPr>
          <p:cNvSpPr txBox="1">
            <a:spLocks/>
          </p:cNvSpPr>
          <p:nvPr/>
        </p:nvSpPr>
        <p:spPr>
          <a:xfrm>
            <a:off x="4144709" y="2632991"/>
            <a:ext cx="3902579" cy="11418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en-AU" sz="1800" dirty="0">
              <a:ea typeface="+mj-ea"/>
              <a:cs typeface="+mj-cs"/>
            </a:endParaRPr>
          </a:p>
        </p:txBody>
      </p:sp>
      <p:sp>
        <p:nvSpPr>
          <p:cNvPr id="9" name="Google Shape;273;p42">
            <a:extLst>
              <a:ext uri="{FF2B5EF4-FFF2-40B4-BE49-F238E27FC236}">
                <a16:creationId xmlns:a16="http://schemas.microsoft.com/office/drawing/2014/main" id="{083B3120-9698-8486-F7B7-ADC8D5F93AA5}"/>
              </a:ext>
            </a:extLst>
          </p:cNvPr>
          <p:cNvSpPr txBox="1">
            <a:spLocks/>
          </p:cNvSpPr>
          <p:nvPr/>
        </p:nvSpPr>
        <p:spPr>
          <a:xfrm>
            <a:off x="4144710" y="1398494"/>
            <a:ext cx="3902579" cy="39729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AU" sz="4800" b="1" dirty="0">
                <a:latin typeface="+mj-lt"/>
                <a:ea typeface="+mj-ea"/>
                <a:cs typeface="+mj-cs"/>
                <a:sym typeface="Bebas Neue"/>
              </a:rPr>
              <a:t>Amelia Klein</a:t>
            </a:r>
          </a:p>
          <a:p>
            <a:pPr algn="ctr">
              <a:spcBef>
                <a:spcPts val="0"/>
              </a:spcBef>
            </a:pPr>
            <a:endParaRPr lang="en-AU" sz="2400" dirty="0"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AU" sz="2400" dirty="0">
                <a:ea typeface="+mj-ea"/>
                <a:cs typeface="+mj-cs"/>
              </a:rPr>
              <a:t>Solicitor,</a:t>
            </a:r>
            <a:br>
              <a:rPr lang="en-AU" sz="2400" dirty="0">
                <a:ea typeface="+mj-ea"/>
                <a:cs typeface="+mj-cs"/>
              </a:rPr>
            </a:br>
            <a:r>
              <a:rPr lang="en-AU" sz="2400" dirty="0">
                <a:ea typeface="+mj-ea"/>
                <a:cs typeface="+mj-cs"/>
              </a:rPr>
              <a:t>Credit, Debt &amp; Consumer Law</a:t>
            </a:r>
            <a:br>
              <a:rPr lang="en-AU" sz="2400" dirty="0">
                <a:ea typeface="+mj-ea"/>
                <a:cs typeface="+mj-cs"/>
              </a:rPr>
            </a:br>
            <a:endParaRPr lang="en-AU" sz="2400" dirty="0"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AU" sz="2400" dirty="0">
                <a:ea typeface="+mj-ea"/>
                <a:cs typeface="+mj-cs"/>
              </a:rPr>
              <a:t>Redfern Legal Centre</a:t>
            </a:r>
          </a:p>
        </p:txBody>
      </p:sp>
      <p:sp>
        <p:nvSpPr>
          <p:cNvPr id="17" name="AutoShape 2" descr="Jasmine Opdam">
            <a:extLst>
              <a:ext uri="{FF2B5EF4-FFF2-40B4-BE49-F238E27FC236}">
                <a16:creationId xmlns:a16="http://schemas.microsoft.com/office/drawing/2014/main" id="{CAD72C32-556C-CFB3-9DE6-8416575EE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88727" y="305151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5873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20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Trauma-Informed Dispute Resolution</a:t>
            </a:r>
            <a:endParaRPr lang="en-AU" sz="480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411942"/>
            <a:ext cx="11233150" cy="4357034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Know the limits of what you can offer</a:t>
            </a:r>
            <a:r>
              <a:rPr lang="en-US" sz="2400" dirty="0"/>
              <a:t>.</a:t>
            </a:r>
            <a:r>
              <a:rPr lang="en-US" sz="2400" b="1" dirty="0"/>
              <a:t> </a:t>
            </a:r>
            <a:r>
              <a:rPr lang="en-US" sz="2400" dirty="0"/>
              <a:t>Do not promise something that the process cannot provide.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Keep the client </a:t>
            </a:r>
            <a:r>
              <a:rPr lang="en-US" sz="2400" b="1" dirty="0"/>
              <a:t>informed, </a:t>
            </a:r>
            <a:r>
              <a:rPr lang="en-US" sz="2400" dirty="0"/>
              <a:t>and let them </a:t>
            </a:r>
            <a:r>
              <a:rPr lang="en-US" sz="2400" b="1" dirty="0"/>
              <a:t>decide how much they want to participate.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Balance </a:t>
            </a:r>
            <a:r>
              <a:rPr lang="en-US" sz="2400" dirty="0"/>
              <a:t>advocacy and practicality.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Decide when to push back on </a:t>
            </a:r>
            <a:r>
              <a:rPr lang="en-US" sz="2400" b="1" dirty="0"/>
              <a:t>inappropriate requests for information.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Contribute to</a:t>
            </a:r>
            <a:r>
              <a:rPr lang="en-US" sz="2400" b="1" dirty="0"/>
              <a:t> reform </a:t>
            </a:r>
            <a:r>
              <a:rPr lang="en-US" sz="2400" dirty="0"/>
              <a:t>and</a:t>
            </a:r>
            <a:r>
              <a:rPr lang="en-US" sz="2400" b="1" dirty="0"/>
              <a:t> upskilling.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Gather information </a:t>
            </a:r>
            <a:r>
              <a:rPr lang="en-US" sz="2400" b="1" dirty="0"/>
              <a:t>early</a:t>
            </a:r>
            <a:r>
              <a:rPr lang="en-US" sz="24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Consider your best option: </a:t>
            </a:r>
            <a:r>
              <a:rPr lang="en-US" sz="2400" b="1" dirty="0"/>
              <a:t>responsible lending complaint</a:t>
            </a:r>
            <a:r>
              <a:rPr lang="en-US" sz="2400" dirty="0"/>
              <a:t>, </a:t>
            </a:r>
            <a:r>
              <a:rPr lang="en-US" sz="2400" b="1" dirty="0"/>
              <a:t>compassionate</a:t>
            </a:r>
            <a:r>
              <a:rPr lang="en-US" sz="2400" dirty="0"/>
              <a:t> framing or </a:t>
            </a:r>
            <a:r>
              <a:rPr lang="en-US" sz="2400" b="1" dirty="0"/>
              <a:t>practical</a:t>
            </a:r>
            <a:r>
              <a:rPr lang="en-US" sz="2400" dirty="0"/>
              <a:t> position?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6552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127745" cy="3490186"/>
          </a:xfrm>
        </p:spPr>
        <p:txBody>
          <a:bodyPr/>
          <a:lstStyle/>
          <a:p>
            <a:r>
              <a:rPr lang="en-US" sz="4800" b="1" dirty="0"/>
              <a:t>Questions... </a:t>
            </a:r>
            <a:br>
              <a:rPr lang="en-US" sz="4800" b="1" dirty="0"/>
            </a:br>
            <a:r>
              <a:rPr lang="en-US" sz="4800" b="1" dirty="0"/>
              <a:t>&amp; answers</a:t>
            </a:r>
            <a:br>
              <a:rPr lang="en-US" sz="4800" b="1" dirty="0"/>
            </a:br>
            <a:br>
              <a:rPr lang="en-US" sz="4800" b="1" dirty="0"/>
            </a:br>
            <a:br>
              <a:rPr lang="en-US" sz="4800" b="1" dirty="0"/>
            </a:br>
            <a:r>
              <a:rPr lang="en-AU" sz="3600" dirty="0"/>
              <a:t>Resources: </a:t>
            </a:r>
            <a:r>
              <a:rPr lang="en-AU" sz="2400" dirty="0">
                <a:hlinkClick r:id="rId3"/>
              </a:rPr>
              <a:t>rlc.org.au/training/resources/debts</a:t>
            </a:r>
            <a:endParaRPr lang="en-AU" sz="3600" dirty="0"/>
          </a:p>
        </p:txBody>
      </p:sp>
      <p:pic>
        <p:nvPicPr>
          <p:cNvPr id="16" name="Picture Placeholder 15" descr="Questions outline">
            <a:extLst>
              <a:ext uri="{FF2B5EF4-FFF2-40B4-BE49-F238E27FC236}">
                <a16:creationId xmlns:a16="http://schemas.microsoft.com/office/drawing/2014/main" id="{72829FF7-3A44-F907-0442-0FDFE09678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462" r="74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14181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04E9D-1489-AA28-F05D-3A8DA1EFC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r>
              <a:rPr lang="en-US" sz="4800" dirty="0"/>
              <a:t>		Free, confidential legal advice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90035-D29D-C8F1-41CE-27D27CE28D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4BA593-20B9-7D58-A262-AD0023F611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532965"/>
            <a:ext cx="11233149" cy="4236010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Legal Aid </a:t>
            </a:r>
            <a:r>
              <a:rPr lang="en-US" sz="2400" dirty="0"/>
              <a:t>(NSW) 1300 888 529</a:t>
            </a:r>
            <a:br>
              <a:rPr lang="en-US" sz="2400" dirty="0"/>
            </a:br>
            <a:r>
              <a:rPr lang="en-US" sz="2400" dirty="0">
                <a:hlinkClick r:id="rId3"/>
              </a:rPr>
              <a:t>www.legalaid.nsw.gov.au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National Debt Helpline </a:t>
            </a:r>
            <a:r>
              <a:rPr lang="en-US" sz="2400" dirty="0"/>
              <a:t>1800 007 007 </a:t>
            </a:r>
            <a:br>
              <a:rPr lang="en-US" sz="2400" dirty="0"/>
            </a:br>
            <a:r>
              <a:rPr lang="en-US" sz="2400" dirty="0">
                <a:hlinkClick r:id="rId4"/>
              </a:rPr>
              <a:t>www.ndh.org.au</a:t>
            </a: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Community legal centres</a:t>
            </a:r>
            <a:br>
              <a:rPr lang="en-US" sz="2400" dirty="0"/>
            </a:br>
            <a:r>
              <a:rPr lang="en-US" sz="2400" dirty="0">
                <a:hlinkClick r:id="rId5"/>
              </a:rPr>
              <a:t>www.clcs.org.au/legal-help</a:t>
            </a: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  <a:p>
            <a:r>
              <a:rPr lang="en-US" sz="1800" dirty="0">
                <a:solidFill>
                  <a:srgbClr val="FF6936"/>
                </a:solidFill>
                <a:hlinkClick r:id="rId6"/>
              </a:rPr>
              <a:t>rlc.org.au/training/resources/debts</a:t>
            </a:r>
            <a:endParaRPr lang="en-US" sz="1800" dirty="0">
              <a:solidFill>
                <a:srgbClr val="FF69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82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11353988" cy="3323987"/>
          </a:xfrm>
        </p:spPr>
        <p:txBody>
          <a:bodyPr/>
          <a:lstStyle/>
          <a:p>
            <a:r>
              <a:rPr lang="en-US" sz="4800" b="1" dirty="0"/>
              <a:t>Community legal education - free webinars &amp; recordings</a:t>
            </a:r>
            <a:br>
              <a:rPr lang="en-US" sz="3600" b="1" dirty="0"/>
            </a:br>
            <a:br>
              <a:rPr lang="en-US" sz="2400" b="1" dirty="0"/>
            </a:br>
            <a:r>
              <a:rPr lang="en-US" sz="2400" dirty="0">
                <a:hlinkClick r:id="rId3"/>
              </a:rPr>
              <a:t>rlc.org.au/training</a:t>
            </a:r>
            <a:br>
              <a:rPr lang="en-US" sz="2400" dirty="0"/>
            </a:br>
            <a:br>
              <a:rPr lang="en-US" sz="2400" dirty="0"/>
            </a:br>
            <a:r>
              <a:rPr lang="en-US" sz="3600" dirty="0"/>
              <a:t>Nick Manning: </a:t>
            </a:r>
            <a:br>
              <a:rPr lang="en-US" sz="3600" dirty="0"/>
            </a:br>
            <a:r>
              <a:rPr lang="en-US" sz="3600" dirty="0"/>
              <a:t>education@rlc.org.au</a:t>
            </a:r>
            <a:endParaRPr lang="en-AU" sz="3600" dirty="0"/>
          </a:p>
        </p:txBody>
      </p:sp>
      <p:pic>
        <p:nvPicPr>
          <p:cNvPr id="6" name="Picture 5" descr="A close-up of several images&#10;&#10;Description automatically generated">
            <a:extLst>
              <a:ext uri="{FF2B5EF4-FFF2-40B4-BE49-F238E27FC236}">
                <a16:creationId xmlns:a16="http://schemas.microsoft.com/office/drawing/2014/main" id="{89E33B63-3EE5-5DF3-E25B-E49E9DA575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717" y="3079376"/>
            <a:ext cx="7106354" cy="341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32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396941" cy="3323987"/>
          </a:xfrm>
        </p:spPr>
        <p:txBody>
          <a:bodyPr/>
          <a:lstStyle/>
          <a:p>
            <a:r>
              <a:rPr lang="en-US" sz="4800" b="1" dirty="0"/>
              <a:t>Your feedback is important to us!</a:t>
            </a:r>
            <a:br>
              <a:rPr lang="en-US" sz="4800" b="1" dirty="0"/>
            </a:br>
            <a:br>
              <a:rPr lang="en-US" sz="3600" b="1" dirty="0"/>
            </a:br>
            <a:r>
              <a:rPr lang="en-US" sz="3600" dirty="0">
                <a:hlinkClick r:id="rId3"/>
              </a:rPr>
              <a:t>rlc.org.au/feedback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or scan the QR code &gt;&gt;&gt;</a:t>
            </a:r>
            <a:endParaRPr lang="en-AU" sz="3600" dirty="0"/>
          </a:p>
        </p:txBody>
      </p:sp>
      <p:pic>
        <p:nvPicPr>
          <p:cNvPr id="4" name="Picture 3" descr="A qr code with black squares&#10;&#10;Description automatically generated">
            <a:extLst>
              <a:ext uri="{FF2B5EF4-FFF2-40B4-BE49-F238E27FC236}">
                <a16:creationId xmlns:a16="http://schemas.microsoft.com/office/drawing/2014/main" id="{6C2CA803-116A-D861-C4E4-6A96BA839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637" y="987877"/>
            <a:ext cx="4882246" cy="488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5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FE0F-74EF-F718-4B9C-B0FC1DE1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952" y="3429000"/>
            <a:ext cx="6543847" cy="564001"/>
          </a:xfrm>
        </p:spPr>
        <p:txBody>
          <a:bodyPr/>
          <a:lstStyle/>
          <a:p>
            <a:pPr marL="90000" indent="-90000" algn="ctr">
              <a:lnSpc>
                <a:spcPct val="110000"/>
              </a:lnSpc>
              <a:spcBef>
                <a:spcPts val="0"/>
              </a:spcBef>
            </a:pPr>
            <a:r>
              <a:rPr lang="en-US" sz="3600" dirty="0">
                <a:latin typeface="+mn-lt"/>
                <a:ea typeface="+mn-ea"/>
                <a:cs typeface="+mn-cs"/>
              </a:rPr>
              <a:t>Acknowledgement of Country</a:t>
            </a:r>
            <a:endParaRPr lang="en-AU" sz="3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B6618-A6B7-6A18-7EE1-840892D39B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0334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512E7F-DF88-C54E-831E-28445888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5061840" cy="609398"/>
          </a:xfrm>
        </p:spPr>
        <p:txBody>
          <a:bodyPr/>
          <a:lstStyle/>
          <a:p>
            <a:r>
              <a:rPr lang="en-AU" dirty="0"/>
              <a:t>Outline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B6C668E-D3A8-6240-A803-AFA8D91DD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4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DF731F-78E1-4A44-AE53-21B183085F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21737" y="2231313"/>
            <a:ext cx="5390838" cy="3852862"/>
          </a:xfrm>
        </p:spPr>
        <p:txBody>
          <a:bodyPr/>
          <a:lstStyle/>
          <a:p>
            <a:pPr marL="457200" indent="-457200">
              <a:buAutoNum type="arabicPlain"/>
            </a:pPr>
            <a:r>
              <a:rPr lang="en-US" sz="2400" dirty="0"/>
              <a:t>Dispute Resolution​ Options</a:t>
            </a:r>
          </a:p>
          <a:p>
            <a:pPr marL="457200" indent="-457200">
              <a:buAutoNum type="arabicPlain"/>
            </a:pPr>
            <a:r>
              <a:rPr lang="en-US" sz="2400" dirty="0"/>
              <a:t>Tips and Tricks</a:t>
            </a:r>
          </a:p>
          <a:p>
            <a:pPr marL="457200" indent="-457200">
              <a:buAutoNum type="arabicPlain"/>
            </a:pPr>
            <a:r>
              <a:rPr lang="en-US" sz="2400" dirty="0"/>
              <a:t>Trauma-Informed Dispute Resolution</a:t>
            </a:r>
          </a:p>
          <a:p>
            <a:pPr marL="457200" indent="-457200">
              <a:buAutoNum type="arabicPlain"/>
            </a:pPr>
            <a:r>
              <a:rPr lang="en-US" sz="2400" dirty="0"/>
              <a:t>Questions</a:t>
            </a:r>
          </a:p>
          <a:p>
            <a:endParaRPr lang="en-AU" sz="2400" dirty="0"/>
          </a:p>
          <a:p>
            <a:r>
              <a:rPr lang="en-AU" sz="2400" dirty="0"/>
              <a:t>Resources: </a:t>
            </a:r>
            <a:br>
              <a:rPr lang="en-AU" sz="2400" dirty="0"/>
            </a:br>
            <a:r>
              <a:rPr lang="en-AU" sz="1800" dirty="0">
                <a:hlinkClick r:id="rId3"/>
              </a:rPr>
              <a:t>rlc.org.au/training/resources/debts</a:t>
            </a:r>
            <a:endParaRPr lang="en-AU" sz="1800" dirty="0"/>
          </a:p>
        </p:txBody>
      </p:sp>
      <p:sp>
        <p:nvSpPr>
          <p:cNvPr id="4" name="Rectangle 3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4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2FCF3-0708-E64E-366E-ADB9268D87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CAF46D-264A-1F64-CE40-CEE9C326F3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67125" y="1520824"/>
            <a:ext cx="6300787" cy="4392613"/>
          </a:xfrm>
        </p:spPr>
        <p:txBody>
          <a:bodyPr/>
          <a:lstStyle/>
          <a:p>
            <a:pPr algn="ctr"/>
            <a:r>
              <a:rPr lang="en-US" sz="4800" dirty="0"/>
              <a:t>Content Warning</a:t>
            </a:r>
            <a:endParaRPr lang="en-AU" sz="4800" dirty="0"/>
          </a:p>
        </p:txBody>
      </p:sp>
    </p:spTree>
    <p:extLst>
      <p:ext uri="{BB962C8B-B14F-4D97-AF65-F5344CB8AC3E}">
        <p14:creationId xmlns:p14="http://schemas.microsoft.com/office/powerpoint/2010/main" val="3952515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330576" cy="2659190"/>
          </a:xfrm>
        </p:spPr>
        <p:txBody>
          <a:bodyPr/>
          <a:lstStyle/>
          <a:p>
            <a:r>
              <a:rPr lang="en-US" sz="4800" b="1" dirty="0"/>
              <a:t>1</a:t>
            </a:r>
            <a:br>
              <a:rPr lang="en-US" sz="4800" dirty="0"/>
            </a:br>
            <a:r>
              <a:rPr lang="en-US" sz="4800" dirty="0"/>
              <a:t>Dispute Resolution Options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6</a:t>
            </a:fld>
            <a:endParaRPr lang="en-AU"/>
          </a:p>
        </p:txBody>
      </p:sp>
      <p:pic>
        <p:nvPicPr>
          <p:cNvPr id="6" name="Graphic 5" descr="Ui Ux outline">
            <a:extLst>
              <a:ext uri="{FF2B5EF4-FFF2-40B4-BE49-F238E27FC236}">
                <a16:creationId xmlns:a16="http://schemas.microsoft.com/office/drawing/2014/main" id="{0F27CF8A-5719-12F7-B3E7-2421BFE30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1441" y="2609490"/>
            <a:ext cx="3096000" cy="3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77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Dispute Resolution Options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lvl="1" fontAlgn="base"/>
            <a:r>
              <a:rPr lang="en-AU" sz="2400" dirty="0"/>
              <a:t>Negotiation – Internal Dispute Resolution </a:t>
            </a:r>
          </a:p>
          <a:p>
            <a:pPr lvl="1" fontAlgn="base"/>
            <a:r>
              <a:rPr lang="en-AU" sz="2400" dirty="0"/>
              <a:t>Mediation</a:t>
            </a:r>
          </a:p>
          <a:p>
            <a:pPr lvl="1" fontAlgn="base"/>
            <a:r>
              <a:rPr lang="en-AU" sz="2400" dirty="0"/>
              <a:t>Arbitration</a:t>
            </a:r>
          </a:p>
          <a:p>
            <a:pPr lvl="1" fontAlgn="base"/>
            <a:r>
              <a:rPr lang="en-AU" sz="2400" dirty="0"/>
              <a:t>Conciliation</a:t>
            </a:r>
          </a:p>
          <a:p>
            <a:pPr lvl="1" fontAlgn="base"/>
            <a:r>
              <a:rPr lang="en-AU" sz="2400" dirty="0"/>
              <a:t>Judicial Determination – Court or Tribunal</a:t>
            </a:r>
          </a:p>
          <a:p>
            <a:pPr lvl="1" fontAlgn="base"/>
            <a:r>
              <a:rPr lang="en-AU" sz="2400" dirty="0"/>
              <a:t>Status Quo</a:t>
            </a:r>
          </a:p>
          <a:p>
            <a:pPr lvl="1" fontAlgn="base"/>
            <a:endParaRPr lang="en-AU" sz="2400" dirty="0"/>
          </a:p>
          <a:p>
            <a:pPr marL="0" lvl="1" indent="0" algn="r" fontAlgn="base">
              <a:buNone/>
            </a:pPr>
            <a:r>
              <a:rPr lang="en-AU" sz="1800" dirty="0"/>
              <a:t>Graphic: Tom Parsons on https://unsplash.com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EF92ED3A-0F82-FD6C-20A4-0C1350F9935D}"/>
              </a:ext>
            </a:extLst>
          </p:cNvPr>
          <p:cNvSpPr/>
          <p:nvPr/>
        </p:nvSpPr>
        <p:spPr>
          <a:xfrm>
            <a:off x="2240280" y="2407920"/>
            <a:ext cx="518160" cy="143256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DB5F21-6752-827A-5B27-A11F334B7E11}"/>
              </a:ext>
            </a:extLst>
          </p:cNvPr>
          <p:cNvSpPr txBox="1"/>
          <p:nvPr/>
        </p:nvSpPr>
        <p:spPr>
          <a:xfrm>
            <a:off x="2999777" y="2893367"/>
            <a:ext cx="3985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Alternative Dispute Resolution</a:t>
            </a:r>
            <a:endParaRPr lang="en-AU" sz="2400" dirty="0"/>
          </a:p>
        </p:txBody>
      </p:sp>
      <p:pic>
        <p:nvPicPr>
          <p:cNvPr id="10" name="Picture Placeholder 9" descr="A road going through a forest&#10;&#10;Description automatically generated">
            <a:extLst>
              <a:ext uri="{FF2B5EF4-FFF2-40B4-BE49-F238E27FC236}">
                <a16:creationId xmlns:a16="http://schemas.microsoft.com/office/drawing/2014/main" id="{76E6F964-DA4A-766B-2A9A-70E0BFC59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9488" y="1648827"/>
            <a:ext cx="2973086" cy="3997325"/>
          </a:xfrm>
        </p:spPr>
      </p:pic>
    </p:spTree>
    <p:extLst>
      <p:ext uri="{BB962C8B-B14F-4D97-AF65-F5344CB8AC3E}">
        <p14:creationId xmlns:p14="http://schemas.microsoft.com/office/powerpoint/2010/main" val="4177648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Negotiation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lvl="1" fontAlgn="base">
              <a:buClr>
                <a:srgbClr val="FF6936"/>
              </a:buClr>
              <a:defRPr/>
            </a:pPr>
            <a:r>
              <a:rPr lang="en-AU" sz="2400" b="1" dirty="0">
                <a:solidFill>
                  <a:schemeClr val="accent1"/>
                </a:solidFill>
              </a:rPr>
              <a:t>Recent ASIC report </a:t>
            </a:r>
            <a:r>
              <a:rPr lang="en-AU" sz="2400" dirty="0"/>
              <a:t>highlights what we already know – individuals face barriers when attempting to negotiate outcomes with providers.</a:t>
            </a:r>
          </a:p>
          <a:p>
            <a:pPr lvl="1" fontAlgn="base">
              <a:buClr>
                <a:srgbClr val="FF6936"/>
              </a:buClr>
              <a:defRPr/>
            </a:pPr>
            <a:r>
              <a:rPr lang="en-AU" sz="2400" dirty="0"/>
              <a:t>Many organisations have </a:t>
            </a:r>
            <a:r>
              <a:rPr lang="en-AU" sz="2400" b="1" dirty="0">
                <a:solidFill>
                  <a:schemeClr val="accent1"/>
                </a:solidFill>
              </a:rPr>
              <a:t>specialist channels </a:t>
            </a:r>
            <a:r>
              <a:rPr lang="en-AU" sz="2400" dirty="0"/>
              <a:t>available </a:t>
            </a:r>
            <a:br>
              <a:rPr lang="en-AU" sz="2400" dirty="0"/>
            </a:br>
            <a:r>
              <a:rPr lang="en-AU" sz="2400" dirty="0"/>
              <a:t>for financial counsellors and community workers.</a:t>
            </a:r>
          </a:p>
          <a:p>
            <a:pPr lvl="1" fontAlgn="base">
              <a:buClr>
                <a:srgbClr val="FF6936"/>
              </a:buClr>
              <a:defRPr/>
            </a:pPr>
            <a:r>
              <a:rPr lang="en-AU" sz="2400" dirty="0"/>
              <a:t>Potential opportunities for </a:t>
            </a:r>
            <a:r>
              <a:rPr lang="en-AU" sz="2400" b="1" dirty="0">
                <a:solidFill>
                  <a:schemeClr val="accent1"/>
                </a:solidFill>
              </a:rPr>
              <a:t>escalating</a:t>
            </a:r>
            <a:r>
              <a:rPr lang="en-AU" sz="2400" dirty="0"/>
              <a:t> within </a:t>
            </a:r>
            <a:br>
              <a:rPr lang="en-AU" sz="2400" dirty="0"/>
            </a:br>
            <a:r>
              <a:rPr lang="en-AU" sz="2400" dirty="0"/>
              <a:t>organisations </a:t>
            </a:r>
            <a:r>
              <a:rPr lang="en-AU" sz="2400" dirty="0" err="1"/>
              <a:t>eg.</a:t>
            </a:r>
            <a:r>
              <a:rPr lang="en-AU" sz="2400" dirty="0"/>
              <a:t> Customer Advocate for banks.</a:t>
            </a:r>
          </a:p>
          <a:p>
            <a:pPr lvl="1" fontAlgn="base">
              <a:buClr>
                <a:srgbClr val="FF6936"/>
              </a:buClr>
              <a:defRPr/>
            </a:pPr>
            <a:r>
              <a:rPr lang="en-AU" sz="2400" b="1" dirty="0">
                <a:solidFill>
                  <a:schemeClr val="accent1"/>
                </a:solidFill>
              </a:rPr>
              <a:t>Internal</a:t>
            </a:r>
            <a:r>
              <a:rPr lang="en-AU" sz="2400" dirty="0"/>
              <a:t> and </a:t>
            </a:r>
            <a:r>
              <a:rPr lang="en-AU" sz="2400" b="1" dirty="0">
                <a:solidFill>
                  <a:schemeClr val="accent1"/>
                </a:solidFill>
              </a:rPr>
              <a:t>external standards </a:t>
            </a:r>
            <a:r>
              <a:rPr lang="en-AU" sz="2400" dirty="0"/>
              <a:t>apply</a:t>
            </a:r>
          </a:p>
          <a:p>
            <a:pPr lvl="1" fontAlgn="base">
              <a:buClr>
                <a:srgbClr val="FF6936"/>
              </a:buClr>
              <a:defRPr/>
            </a:pPr>
            <a:r>
              <a:rPr lang="en-AU" sz="2400" dirty="0"/>
              <a:t>Can still negotiate if in other stages.</a:t>
            </a:r>
          </a:p>
        </p:txBody>
      </p:sp>
    </p:spTree>
    <p:extLst>
      <p:ext uri="{BB962C8B-B14F-4D97-AF65-F5344CB8AC3E}">
        <p14:creationId xmlns:p14="http://schemas.microsoft.com/office/powerpoint/2010/main" val="158733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Alternative Dispute Resolution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lvl="1" fontAlgn="base">
              <a:buClr>
                <a:srgbClr val="FF6936"/>
              </a:buClr>
              <a:defRPr/>
            </a:pPr>
            <a:r>
              <a:rPr lang="en-AU" sz="2400" dirty="0"/>
              <a:t>For our purposes: </a:t>
            </a:r>
            <a:r>
              <a:rPr lang="en-AU" sz="2400" b="1" dirty="0">
                <a:solidFill>
                  <a:schemeClr val="accent1"/>
                </a:solidFill>
              </a:rPr>
              <a:t>External Dispute Resolution</a:t>
            </a:r>
            <a:endParaRPr lang="en-AU" sz="2400" dirty="0"/>
          </a:p>
          <a:p>
            <a:pPr lvl="1" fontAlgn="base"/>
            <a:r>
              <a:rPr lang="en-AU" sz="2400" dirty="0"/>
              <a:t>Can include both </a:t>
            </a:r>
            <a:r>
              <a:rPr lang="en-AU" sz="2400" b="1" dirty="0">
                <a:solidFill>
                  <a:schemeClr val="accent1"/>
                </a:solidFill>
              </a:rPr>
              <a:t>settlement by agreement </a:t>
            </a:r>
            <a:r>
              <a:rPr lang="en-AU" sz="2400" dirty="0"/>
              <a:t>(such as conciliation) and </a:t>
            </a:r>
            <a:r>
              <a:rPr lang="en-AU" sz="2400" b="1" dirty="0">
                <a:solidFill>
                  <a:schemeClr val="accent1"/>
                </a:solidFill>
              </a:rPr>
              <a:t>determination</a:t>
            </a:r>
            <a:r>
              <a:rPr lang="en-AU" sz="2400" dirty="0"/>
              <a:t> (such as AFCA final determination)</a:t>
            </a:r>
          </a:p>
          <a:p>
            <a:pPr lvl="1" fontAlgn="base"/>
            <a:r>
              <a:rPr lang="en-AU" sz="2400" dirty="0"/>
              <a:t>In this space: </a:t>
            </a:r>
            <a:r>
              <a:rPr lang="en-AU" sz="2400" b="1" dirty="0">
                <a:solidFill>
                  <a:schemeClr val="accent1"/>
                </a:solidFill>
              </a:rPr>
              <a:t>free</a:t>
            </a:r>
            <a:r>
              <a:rPr lang="en-AU" sz="2400" dirty="0"/>
              <a:t>, compulsory for business, </a:t>
            </a:r>
            <a:r>
              <a:rPr lang="en-AU" sz="2400" b="1" dirty="0">
                <a:solidFill>
                  <a:schemeClr val="accent1"/>
                </a:solidFill>
              </a:rPr>
              <a:t>flexible</a:t>
            </a:r>
            <a:r>
              <a:rPr lang="en-AU" sz="2400" dirty="0"/>
              <a:t> in terms of evidence and </a:t>
            </a:r>
            <a:r>
              <a:rPr lang="en-AU" sz="2400" b="1" dirty="0">
                <a:solidFill>
                  <a:schemeClr val="accent1"/>
                </a:solidFill>
              </a:rPr>
              <a:t>capable of making binding decisions</a:t>
            </a:r>
            <a:r>
              <a:rPr lang="en-AU" sz="2400" dirty="0"/>
              <a:t> against the business; stops </a:t>
            </a:r>
            <a:r>
              <a:rPr lang="en-AU" sz="2400" b="1" dirty="0">
                <a:solidFill>
                  <a:schemeClr val="accent1"/>
                </a:solidFill>
              </a:rPr>
              <a:t>more serious enforcement</a:t>
            </a:r>
            <a:endParaRPr lang="en-AU" sz="2400" dirty="0"/>
          </a:p>
          <a:p>
            <a:pPr lvl="1" fontAlgn="base"/>
            <a:r>
              <a:rPr lang="en-AU" sz="2400" dirty="0"/>
              <a:t>Often have </a:t>
            </a:r>
            <a:r>
              <a:rPr lang="en-AU" sz="2400" b="1" dirty="0">
                <a:solidFill>
                  <a:schemeClr val="accent1"/>
                </a:solidFill>
              </a:rPr>
              <a:t>long delays </a:t>
            </a:r>
            <a:r>
              <a:rPr lang="en-AU" sz="2400" dirty="0"/>
              <a:t>associated with final decisions and have </a:t>
            </a:r>
            <a:r>
              <a:rPr lang="en-AU" sz="2400" b="1" dirty="0">
                <a:solidFill>
                  <a:schemeClr val="accent1"/>
                </a:solidFill>
              </a:rPr>
              <a:t>limited/capped outcomes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046540188"/>
      </p:ext>
    </p:extLst>
  </p:cSld>
  <p:clrMapOvr>
    <a:masterClrMapping/>
  </p:clrMapOvr>
</p:sld>
</file>

<file path=ppt/theme/theme1.xml><?xml version="1.0" encoding="utf-8"?>
<a:theme xmlns:a="http://schemas.openxmlformats.org/drawingml/2006/main" name="RLC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B0915262-531C-5845-94A4-FD9DC241C526}" vid="{BEBFF8F9-1A98-604A-B56F-9CD60D02790C}"/>
    </a:ext>
  </a:extLst>
</a:theme>
</file>

<file path=ppt/theme/theme2.xml><?xml version="1.0" encoding="utf-8"?>
<a:theme xmlns:a="http://schemas.openxmlformats.org/drawingml/2006/main" name="1_Covers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D09C1DB6-9879-0140-A316-6F00C0CD5050}" vid="{47E20F5E-067E-AB4A-A403-192A1DBFF2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041eb7-80fd-4008-ac2e-210b386c0e11">
      <Value>23</Value>
      <Value>1349</Value>
    </TaxCatchAll>
    <TaxKeywordTaxHTField xmlns="3d041eb7-80fd-4008-ac2e-210b386c0e11">
      <Terms xmlns="http://schemas.microsoft.com/office/infopath/2007/PartnerControls"/>
    </TaxKeywordTaxHTField>
    <SharedWithUsers xmlns="3d041eb7-80fd-4008-ac2e-210b386c0e11">
      <UserInfo>
        <DisplayName>Rebecca Campbell</DisplayName>
        <AccountId>70</AccountId>
        <AccountType/>
      </UserInfo>
      <UserInfo>
        <DisplayName>Lauren Gillin</DisplayName>
        <AccountId>23049</AccountId>
        <AccountType/>
      </UserInfo>
    </SharedWithUsers>
    <lcf76f155ced4ddcb4097134ff3c332f xmlns="984492b4-dcc0-406b-bdb6-6c9dc9d86328">
      <Terms xmlns="http://schemas.microsoft.com/office/infopath/2007/PartnerControls"/>
    </lcf76f155ced4ddcb4097134ff3c332f>
    <MediaLengthInSeconds xmlns="984492b4-dcc0-406b-bdb6-6c9dc9d86328" xsi:nil="true"/>
    <Level4 xmlns="984492b4-dcc0-406b-bdb6-6c9dc9d86328" xsi:nil="true"/>
    <SubFunction xmlns="984492b4-dcc0-406b-bdb6-6c9dc9d86328">Templates and Forms general</SubFunction>
    <Level5 xmlns="984492b4-dcc0-406b-bdb6-6c9dc9d86328" xsi:nil="true"/>
    <f9e44963020c446c9b5eef262617a23b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/>
          <TermId xmlns="http://schemas.microsoft.com/office/infopath/2007/PartnerControls">b88f941d-73b8-446f-a60b-a49f0f3443cf</TermId>
        </TermInfo>
      </Terms>
    </f9e44963020c446c9b5eef262617a23b>
    <l310e80b780a42f79a2604d72b247c95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2024</TermName>
          <TermId xmlns="http://schemas.microsoft.com/office/infopath/2007/PartnerControls">3991da85-c7a3-459e-bb58-605b5c926a80</TermId>
        </TermInfo>
      </Terms>
    </l310e80b780a42f79a2604d72b247c95>
    <b6b7a3ed824d4b1cb34ab84cdca8962c xmlns="984492b4-dcc0-406b-bdb6-6c9dc9d86328">
      <Terms xmlns="http://schemas.microsoft.com/office/infopath/2007/PartnerControls"/>
    </b6b7a3ed824d4b1cb34ab84cdca8962c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AAF42204D254B837A298C3A46D6B1" ma:contentTypeVersion="32" ma:contentTypeDescription="Create a new document." ma:contentTypeScope="" ma:versionID="fea1555a31c412c45353b17b024c674f">
  <xsd:schema xmlns:xsd="http://www.w3.org/2001/XMLSchema" xmlns:xs="http://www.w3.org/2001/XMLSchema" xmlns:p="http://schemas.microsoft.com/office/2006/metadata/properties" xmlns:ns2="984492b4-dcc0-406b-bdb6-6c9dc9d86328" xmlns:ns3="3d041eb7-80fd-4008-ac2e-210b386c0e11" targetNamespace="http://schemas.microsoft.com/office/2006/metadata/properties" ma:root="true" ma:fieldsID="bfb675ec85b6e1907a5f5e99fd6ca34b" ns2:_="" ns3:_="">
    <xsd:import namespace="984492b4-dcc0-406b-bdb6-6c9dc9d86328"/>
    <xsd:import namespace="3d041eb7-80fd-4008-ac2e-210b386c0e11"/>
    <xsd:element name="properties">
      <xsd:complexType>
        <xsd:sequence>
          <xsd:element name="documentManagement">
            <xsd:complexType>
              <xsd:all>
                <xsd:element ref="ns2:f9e44963020c446c9b5eef262617a23b" minOccurs="0"/>
                <xsd:element ref="ns3:TaxCatchAll" minOccurs="0"/>
                <xsd:element ref="ns2:b6b7a3ed824d4b1cb34ab84cdca8962c" minOccurs="0"/>
                <xsd:element ref="ns2:SubFunction" minOccurs="0"/>
                <xsd:element ref="ns2:Level4" minOccurs="0"/>
                <xsd:element ref="ns2:Level5" minOccurs="0"/>
                <xsd:element ref="ns2:l310e80b780a42f79a2604d72b247c95" minOccurs="0"/>
                <xsd:element ref="ns3:TaxKeywordTaxHTField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4492b4-dcc0-406b-bdb6-6c9dc9d86328" elementFormDefault="qualified">
    <xsd:import namespace="http://schemas.microsoft.com/office/2006/documentManagement/types"/>
    <xsd:import namespace="http://schemas.microsoft.com/office/infopath/2007/PartnerControls"/>
    <xsd:element name="f9e44963020c446c9b5eef262617a23b" ma:index="9" nillable="true" ma:taxonomy="true" ma:internalName="f9e44963020c446c9b5eef262617a23b" ma:taxonomyFieldName="Area" ma:displayName="Area" ma:readOnly="false" ma:default="" ma:fieldId="{f9e44963-020c-446c-9b5e-ef262617a23b}" ma:sspId="bbe92c9f-cbd9-40b6-b43f-917124bfc720" ma:termSetId="713abbd4-9600-49fd-a6a2-0e2e787b1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6b7a3ed824d4b1cb34ab84cdca8962c" ma:index="12" nillable="true" ma:taxonomy="true" ma:internalName="b6b7a3ed824d4b1cb34ab84cdca8962c" ma:taxonomyFieldName="Function" ma:displayName="Function" ma:indexed="true" ma:readOnly="false" ma:default="" ma:fieldId="{b6b7a3ed-824d-4b1c-b34a-b84cdca8962c}" ma:sspId="bbe92c9f-cbd9-40b6-b43f-917124bfc720" ma:termSetId="fdd98cf2-3193-4263-abab-00ead8e7a34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ubFunction" ma:index="13" nillable="true" ma:displayName="SubFunction" ma:indexed="true" ma:internalName="SubFunction">
      <xsd:simpleType>
        <xsd:restriction base="dms:Text">
          <xsd:maxLength value="255"/>
        </xsd:restriction>
      </xsd:simpleType>
    </xsd:element>
    <xsd:element name="Level4" ma:index="14" nillable="true" ma:displayName="Level4" ma:format="Dropdown" ma:internalName="Level4" ma:readOnly="false">
      <xsd:simpleType>
        <xsd:union memberTypes="dms:Text">
          <xsd:simpleType>
            <xsd:restriction base="dms:Choice">
              <xsd:enumeration value="Enter Choice #1"/>
              <xsd:enumeration value="Enter Choice #2"/>
              <xsd:enumeration value="Enter Choice #3"/>
            </xsd:restriction>
          </xsd:simpleType>
        </xsd:union>
      </xsd:simpleType>
    </xsd:element>
    <xsd:element name="Level5" ma:index="15" nillable="true" ma:displayName="Level5" ma:indexed="true" ma:internalName="Level5">
      <xsd:simpleType>
        <xsd:restriction base="dms:Text">
          <xsd:maxLength value="255"/>
        </xsd:restriction>
      </xsd:simpleType>
    </xsd:element>
    <xsd:element name="l310e80b780a42f79a2604d72b247c95" ma:index="17" ma:taxonomy="true" ma:internalName="l310e80b780a42f79a2604d72b247c95" ma:taxonomyFieldName="Year" ma:displayName="Year" ma:default="1349;#2024|3991da85-c7a3-459e-bb58-605b5c926a80" ma:fieldId="{5310e80b-780a-42f7-9a26-04d72b247c95}" ma:sspId="bbe92c9f-cbd9-40b6-b43f-917124bfc720" ma:termSetId="def5e11d-68be-4609-91c3-261f69bba3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bbe92c9f-cbd9-40b6-b43f-917124bfc7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3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3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1eb7-80fd-4008-ac2e-210b386c0e1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c05da14-1a8a-4e63-a072-57f16b81ed05}" ma:internalName="TaxCatchAll" ma:showField="CatchAllData" ma:web="3d041eb7-80fd-4008-ac2e-210b386c0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9" nillable="true" ma:taxonomy="true" ma:internalName="TaxKeywordTaxHTField" ma:taxonomyFieldName="TaxKeyword" ma:displayName="Tags" ma:fieldId="{23f27201-bee3-471e-b2e7-b64fd8b7ca38}" ma:taxonomyMulti="true" ma:sspId="bbe92c9f-cbd9-40b6-b43f-917124bfc72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F6537-2B6C-4C11-A5C9-D538CC3FA2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730066-3341-4D6C-84AA-584EE8295B85}">
  <ds:schemaRefs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3d041eb7-80fd-4008-ac2e-210b386c0e11"/>
    <ds:schemaRef ds:uri="http://schemas.openxmlformats.org/package/2006/metadata/core-properties"/>
    <ds:schemaRef ds:uri="9bc76471-e7c2-4473-9fda-01dcc71c3803"/>
    <ds:schemaRef ds:uri="http://schemas.microsoft.com/office/infopath/2007/PartnerControls"/>
    <ds:schemaRef ds:uri="http://purl.org/dc/terms/"/>
    <ds:schemaRef ds:uri="984492b4-dcc0-406b-bdb6-6c9dc9d86328"/>
  </ds:schemaRefs>
</ds:datastoreItem>
</file>

<file path=customXml/itemProps3.xml><?xml version="1.0" encoding="utf-8"?>
<ds:datastoreItem xmlns:ds="http://schemas.openxmlformats.org/officeDocument/2006/customXml" ds:itemID="{8501C933-7332-4B4E-865A-BC2C547F7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4492b4-dcc0-406b-bdb6-6c9dc9d86328"/>
    <ds:schemaRef ds:uri="3d041eb7-80fd-4008-ac2e-210b386c0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RLC</Template>
  <TotalTime>8737</TotalTime>
  <Words>1098</Words>
  <Application>Microsoft Macintosh PowerPoint</Application>
  <PresentationFormat>Widescreen</PresentationFormat>
  <Paragraphs>149</Paragraphs>
  <Slides>24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Archivo</vt:lpstr>
      <vt:lpstr>Archivo ExtraCondensed</vt:lpstr>
      <vt:lpstr>Archivo Light</vt:lpstr>
      <vt:lpstr>Arial</vt:lpstr>
      <vt:lpstr>Calibri</vt:lpstr>
      <vt:lpstr>System Font Regular</vt:lpstr>
      <vt:lpstr>RLC</vt:lpstr>
      <vt:lpstr>1_Covers</vt:lpstr>
      <vt:lpstr> 21 August 2024  Help! My Client has Problem Debts #3: Strategies for Dispute Resolution    Amelia Klein Solicitor, Credit, Debt &amp; Consumer Law</vt:lpstr>
      <vt:lpstr>PowerPoint Presentation</vt:lpstr>
      <vt:lpstr>Acknowledgement of Country</vt:lpstr>
      <vt:lpstr>Outline</vt:lpstr>
      <vt:lpstr>PowerPoint Presentation</vt:lpstr>
      <vt:lpstr>1 Dispute Resolution Options</vt:lpstr>
      <vt:lpstr>Dispute Resolution Options</vt:lpstr>
      <vt:lpstr>Negotiation</vt:lpstr>
      <vt:lpstr>Alternative Dispute Resolution</vt:lpstr>
      <vt:lpstr>Court/Tribunal</vt:lpstr>
      <vt:lpstr>Status Quo</vt:lpstr>
      <vt:lpstr>2 Tips &amp; Tricks</vt:lpstr>
      <vt:lpstr>Tips &amp; Tricks – Practicality</vt:lpstr>
      <vt:lpstr>Case Study - Joel</vt:lpstr>
      <vt:lpstr>Case Study – Serena</vt:lpstr>
      <vt:lpstr>Tips &amp; Tricks – Negotiation Skills</vt:lpstr>
      <vt:lpstr>Case Study – Serena </vt:lpstr>
      <vt:lpstr>3 Trauma-informed dispute resolution</vt:lpstr>
      <vt:lpstr>PowerPoint Presentation</vt:lpstr>
      <vt:lpstr>Trauma-Informed Dispute Resolution</vt:lpstr>
      <vt:lpstr>Questions...  &amp; answers   Resources: rlc.org.au/training/resources/debts</vt:lpstr>
      <vt:lpstr>  Free, confidential legal advice</vt:lpstr>
      <vt:lpstr>Community legal education - free webinars &amp; recordings  rlc.org.au/training  Nick Manning:  education@rlc.org.au</vt:lpstr>
      <vt:lpstr>Your feedback is important to us!  rlc.org.au/feedback  or scan the QR code &gt;&gt;&gt;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Magus</dc:creator>
  <cp:lastModifiedBy>Nick Manning</cp:lastModifiedBy>
  <cp:revision>64</cp:revision>
  <dcterms:created xsi:type="dcterms:W3CDTF">2022-01-17T21:59:26Z</dcterms:created>
  <dcterms:modified xsi:type="dcterms:W3CDTF">2024-08-20T23:28:16Z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0x0101004AEAAF42204D254B837A298C3A46D6B1</vt:lpwstr>
  </property>
  <property fmtid="{D5CDD505-2E9C-101B-9397-08002B2CF9AE}" pid="3" name="Order">
    <vt:lpwstr>28300.0000000000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TaxKeyword">
    <vt:lpwstr/>
  </property>
  <property fmtid="{D5CDD505-2E9C-101B-9397-08002B2CF9AE}" pid="12" name="FunctionOrProject">
    <vt:lpwstr>217</vt:lpwstr>
  </property>
  <property fmtid="{D5CDD505-2E9C-101B-9397-08002B2CF9AE}" pid="13" name="Area">
    <vt:lpwstr>23;#|b88f941d-73b8-446f-a60b-a49f0f3443cf</vt:lpwstr>
  </property>
  <property fmtid="{D5CDD505-2E9C-101B-9397-08002B2CF9AE}" pid="14" name="Year">
    <vt:lpwstr>1349;#2024|3991da85-c7a3-459e-bb58-605b5c926a80</vt:lpwstr>
  </property>
  <property fmtid="{D5CDD505-2E9C-101B-9397-08002B2CF9AE}" pid="15" name="Function">
    <vt:lpwstr/>
  </property>
</Properties>
</file>