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49"/>
  </p:notesMasterIdLst>
  <p:handoutMasterIdLst>
    <p:handoutMasterId r:id="rId50"/>
  </p:handoutMasterIdLst>
  <p:sldIdLst>
    <p:sldId id="812" r:id="rId2"/>
    <p:sldId id="292" r:id="rId3"/>
    <p:sldId id="295" r:id="rId4"/>
    <p:sldId id="310" r:id="rId5"/>
    <p:sldId id="421" r:id="rId6"/>
    <p:sldId id="445" r:id="rId7"/>
    <p:sldId id="522" r:id="rId8"/>
    <p:sldId id="523" r:id="rId9"/>
    <p:sldId id="524" r:id="rId10"/>
    <p:sldId id="503" r:id="rId11"/>
    <p:sldId id="525" r:id="rId12"/>
    <p:sldId id="526" r:id="rId13"/>
    <p:sldId id="265" r:id="rId14"/>
    <p:sldId id="420" r:id="rId15"/>
    <p:sldId id="527" r:id="rId16"/>
    <p:sldId id="528" r:id="rId17"/>
    <p:sldId id="270" r:id="rId18"/>
    <p:sldId id="529" r:id="rId19"/>
    <p:sldId id="272" r:id="rId20"/>
    <p:sldId id="273" r:id="rId21"/>
    <p:sldId id="274" r:id="rId22"/>
    <p:sldId id="530" r:id="rId23"/>
    <p:sldId id="276" r:id="rId24"/>
    <p:sldId id="277" r:id="rId25"/>
    <p:sldId id="449" r:id="rId26"/>
    <p:sldId id="279" r:id="rId27"/>
    <p:sldId id="448" r:id="rId28"/>
    <p:sldId id="281" r:id="rId29"/>
    <p:sldId id="284" r:id="rId30"/>
    <p:sldId id="531" r:id="rId31"/>
    <p:sldId id="532" r:id="rId32"/>
    <p:sldId id="533" r:id="rId33"/>
    <p:sldId id="534" r:id="rId34"/>
    <p:sldId id="535" r:id="rId35"/>
    <p:sldId id="536" r:id="rId36"/>
    <p:sldId id="537" r:id="rId37"/>
    <p:sldId id="538" r:id="rId38"/>
    <p:sldId id="539" r:id="rId39"/>
    <p:sldId id="540" r:id="rId40"/>
    <p:sldId id="541" r:id="rId41"/>
    <p:sldId id="542" r:id="rId42"/>
    <p:sldId id="543" r:id="rId43"/>
    <p:sldId id="918" r:id="rId44"/>
    <p:sldId id="447" r:id="rId45"/>
    <p:sldId id="919" r:id="rId46"/>
    <p:sldId id="362" r:id="rId47"/>
    <p:sldId id="361"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31414"/>
    <a:srgbClr val="F07A49"/>
    <a:srgbClr val="229C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91" autoAdjust="0"/>
    <p:restoredTop sz="79361" autoAdjust="0"/>
  </p:normalViewPr>
  <p:slideViewPr>
    <p:cSldViewPr snapToGrid="0">
      <p:cViewPr varScale="1">
        <p:scale>
          <a:sx n="102" d="100"/>
          <a:sy n="102" d="100"/>
        </p:scale>
        <p:origin x="1136" y="1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11" d="100"/>
        <a:sy n="111" d="100"/>
      </p:scale>
      <p:origin x="0" y="34128"/>
    </p:cViewPr>
  </p:sorterViewPr>
  <p:notesViewPr>
    <p:cSldViewPr snapToGrid="0">
      <p:cViewPr varScale="1">
        <p:scale>
          <a:sx n="108" d="100"/>
          <a:sy n="108" d="100"/>
        </p:scale>
        <p:origin x="332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7DE9CF-1BBE-440C-B995-EF1B78B21319}" type="doc">
      <dgm:prSet loTypeId="urn:microsoft.com/office/officeart/2005/8/layout/hProcess9" loCatId="process" qsTypeId="urn:microsoft.com/office/officeart/2005/8/quickstyle/simple1" qsCatId="simple" csTypeId="urn:microsoft.com/office/officeart/2005/8/colors/accent1_2" csCatId="accent1" phldr="1"/>
      <dgm:spPr/>
    </dgm:pt>
    <dgm:pt modelId="{CC6AAF2D-32E5-4C7B-A8FF-C39B580979E5}">
      <dgm:prSet phldrT="[Text]"/>
      <dgm:spPr/>
      <dgm:t>
        <a:bodyPr/>
        <a:lstStyle/>
        <a:p>
          <a:r>
            <a:rPr lang="en-US" dirty="0"/>
            <a:t>Complaint lodged</a:t>
          </a:r>
          <a:endParaRPr lang="en-AU" dirty="0"/>
        </a:p>
      </dgm:t>
    </dgm:pt>
    <dgm:pt modelId="{EB7F8D9F-5E5F-4EF6-AFEB-20761B6591EA}" type="parTrans" cxnId="{4DF17E70-E32C-4517-85B1-E97E98A55FB6}">
      <dgm:prSet/>
      <dgm:spPr/>
      <dgm:t>
        <a:bodyPr/>
        <a:lstStyle/>
        <a:p>
          <a:endParaRPr lang="en-AU"/>
        </a:p>
      </dgm:t>
    </dgm:pt>
    <dgm:pt modelId="{C3B1D356-1B99-40F2-8850-F08691F591F4}" type="sibTrans" cxnId="{4DF17E70-E32C-4517-85B1-E97E98A55FB6}">
      <dgm:prSet/>
      <dgm:spPr/>
      <dgm:t>
        <a:bodyPr/>
        <a:lstStyle/>
        <a:p>
          <a:endParaRPr lang="en-AU"/>
        </a:p>
      </dgm:t>
    </dgm:pt>
    <dgm:pt modelId="{6F3B9F48-0D6D-4CEC-BA30-3D18E55DBB5C}">
      <dgm:prSet phldrT="[Text]"/>
      <dgm:spPr/>
      <dgm:t>
        <a:bodyPr/>
        <a:lstStyle/>
        <a:p>
          <a:r>
            <a:rPr lang="en-US" dirty="0"/>
            <a:t>Information requested from other </a:t>
          </a:r>
          <a:r>
            <a:rPr lang="en-US" dirty="0" err="1"/>
            <a:t>organisation</a:t>
          </a:r>
          <a:endParaRPr lang="en-AU" dirty="0"/>
        </a:p>
      </dgm:t>
    </dgm:pt>
    <dgm:pt modelId="{4B9CD135-D123-40E3-B63C-31EDA6A40220}" type="parTrans" cxnId="{79153A7A-9A40-4FAF-BE4C-30BA597CDD66}">
      <dgm:prSet/>
      <dgm:spPr/>
      <dgm:t>
        <a:bodyPr/>
        <a:lstStyle/>
        <a:p>
          <a:endParaRPr lang="en-AU"/>
        </a:p>
      </dgm:t>
    </dgm:pt>
    <dgm:pt modelId="{B2A0ED2E-027A-46E3-A606-4233AD440E19}" type="sibTrans" cxnId="{79153A7A-9A40-4FAF-BE4C-30BA597CDD66}">
      <dgm:prSet/>
      <dgm:spPr/>
      <dgm:t>
        <a:bodyPr/>
        <a:lstStyle/>
        <a:p>
          <a:endParaRPr lang="en-AU"/>
        </a:p>
      </dgm:t>
    </dgm:pt>
    <dgm:pt modelId="{2E3B5501-1DB9-49E4-9FC0-20360AACF9B5}">
      <dgm:prSet phldrT="[Text]"/>
      <dgm:spPr/>
      <dgm:t>
        <a:bodyPr/>
        <a:lstStyle/>
        <a:p>
          <a:r>
            <a:rPr lang="en-US" dirty="0"/>
            <a:t>Information requested from you</a:t>
          </a:r>
          <a:endParaRPr lang="en-AU" dirty="0"/>
        </a:p>
      </dgm:t>
    </dgm:pt>
    <dgm:pt modelId="{DB2985F8-6841-40A2-9D2B-F91BA8822DF7}" type="parTrans" cxnId="{53B3509E-A85A-4091-9634-E0659C68D981}">
      <dgm:prSet/>
      <dgm:spPr/>
      <dgm:t>
        <a:bodyPr/>
        <a:lstStyle/>
        <a:p>
          <a:endParaRPr lang="en-AU"/>
        </a:p>
      </dgm:t>
    </dgm:pt>
    <dgm:pt modelId="{8FB74E77-7578-44E9-B997-CF077FBB3028}" type="sibTrans" cxnId="{53B3509E-A85A-4091-9634-E0659C68D981}">
      <dgm:prSet/>
      <dgm:spPr/>
      <dgm:t>
        <a:bodyPr/>
        <a:lstStyle/>
        <a:p>
          <a:endParaRPr lang="en-AU"/>
        </a:p>
      </dgm:t>
    </dgm:pt>
    <dgm:pt modelId="{B2705BC2-658D-418C-8565-AEC24F0DF3FB}">
      <dgm:prSet phldrT="[Text]"/>
      <dgm:spPr/>
      <dgm:t>
        <a:bodyPr/>
        <a:lstStyle/>
        <a:p>
          <a:r>
            <a:rPr lang="en-US" dirty="0"/>
            <a:t>Conciliation, investigation or negotiation</a:t>
          </a:r>
          <a:endParaRPr lang="en-AU" dirty="0"/>
        </a:p>
      </dgm:t>
    </dgm:pt>
    <dgm:pt modelId="{E35F556F-CEA4-4B21-B3FB-2B539A0A728F}" type="parTrans" cxnId="{BCB9359A-0BC7-4133-9461-56D2B3ECBB24}">
      <dgm:prSet/>
      <dgm:spPr/>
      <dgm:t>
        <a:bodyPr/>
        <a:lstStyle/>
        <a:p>
          <a:endParaRPr lang="en-AU"/>
        </a:p>
      </dgm:t>
    </dgm:pt>
    <dgm:pt modelId="{84AE180C-8DF3-477B-AC42-D4C0A25D8F9C}" type="sibTrans" cxnId="{BCB9359A-0BC7-4133-9461-56D2B3ECBB24}">
      <dgm:prSet/>
      <dgm:spPr/>
      <dgm:t>
        <a:bodyPr/>
        <a:lstStyle/>
        <a:p>
          <a:endParaRPr lang="en-AU"/>
        </a:p>
      </dgm:t>
    </dgm:pt>
    <dgm:pt modelId="{AE2FBAD3-2FAC-4EAA-A871-0E94B1472428}">
      <dgm:prSet phldrT="[Text]"/>
      <dgm:spPr/>
      <dgm:t>
        <a:bodyPr/>
        <a:lstStyle/>
        <a:p>
          <a:r>
            <a:rPr lang="en-US" dirty="0"/>
            <a:t>Agreed outcome or determination</a:t>
          </a:r>
          <a:endParaRPr lang="en-AU" dirty="0"/>
        </a:p>
      </dgm:t>
    </dgm:pt>
    <dgm:pt modelId="{0CF99C6C-BB6B-47CB-B9E7-F9FF3E760981}" type="parTrans" cxnId="{DDB875C9-E6A1-462B-B018-40BDB7EC653E}">
      <dgm:prSet/>
      <dgm:spPr/>
      <dgm:t>
        <a:bodyPr/>
        <a:lstStyle/>
        <a:p>
          <a:endParaRPr lang="en-AU"/>
        </a:p>
      </dgm:t>
    </dgm:pt>
    <dgm:pt modelId="{0FF22128-98E8-4688-B32F-2494B04ADF8B}" type="sibTrans" cxnId="{DDB875C9-E6A1-462B-B018-40BDB7EC653E}">
      <dgm:prSet/>
      <dgm:spPr/>
      <dgm:t>
        <a:bodyPr/>
        <a:lstStyle/>
        <a:p>
          <a:endParaRPr lang="en-AU"/>
        </a:p>
      </dgm:t>
    </dgm:pt>
    <dgm:pt modelId="{DF10D7C5-07F4-42CA-93A4-354AE371162F}" type="pres">
      <dgm:prSet presAssocID="{927DE9CF-1BBE-440C-B995-EF1B78B21319}" presName="CompostProcess" presStyleCnt="0">
        <dgm:presLayoutVars>
          <dgm:dir/>
          <dgm:resizeHandles val="exact"/>
        </dgm:presLayoutVars>
      </dgm:prSet>
      <dgm:spPr/>
    </dgm:pt>
    <dgm:pt modelId="{D1638DC9-2D09-477F-8215-4B40E2A4996F}" type="pres">
      <dgm:prSet presAssocID="{927DE9CF-1BBE-440C-B995-EF1B78B21319}" presName="arrow" presStyleLbl="bgShp" presStyleIdx="0" presStyleCnt="1"/>
      <dgm:spPr/>
    </dgm:pt>
    <dgm:pt modelId="{47D1E311-82EC-4DFE-962F-A74F91922D7A}" type="pres">
      <dgm:prSet presAssocID="{927DE9CF-1BBE-440C-B995-EF1B78B21319}" presName="linearProcess" presStyleCnt="0"/>
      <dgm:spPr/>
    </dgm:pt>
    <dgm:pt modelId="{D3522F77-D350-450C-A07A-7EA4E95887AC}" type="pres">
      <dgm:prSet presAssocID="{CC6AAF2D-32E5-4C7B-A8FF-C39B580979E5}" presName="textNode" presStyleLbl="node1" presStyleIdx="0" presStyleCnt="5">
        <dgm:presLayoutVars>
          <dgm:bulletEnabled val="1"/>
        </dgm:presLayoutVars>
      </dgm:prSet>
      <dgm:spPr/>
    </dgm:pt>
    <dgm:pt modelId="{5280F65B-B592-4AC5-9141-79492269EADA}" type="pres">
      <dgm:prSet presAssocID="{C3B1D356-1B99-40F2-8850-F08691F591F4}" presName="sibTrans" presStyleCnt="0"/>
      <dgm:spPr/>
    </dgm:pt>
    <dgm:pt modelId="{74C3D351-19ED-42AD-9120-7C4084D48D3A}" type="pres">
      <dgm:prSet presAssocID="{6F3B9F48-0D6D-4CEC-BA30-3D18E55DBB5C}" presName="textNode" presStyleLbl="node1" presStyleIdx="1" presStyleCnt="5">
        <dgm:presLayoutVars>
          <dgm:bulletEnabled val="1"/>
        </dgm:presLayoutVars>
      </dgm:prSet>
      <dgm:spPr/>
    </dgm:pt>
    <dgm:pt modelId="{629A9E2A-6D22-48D4-B098-E6C842A6BF54}" type="pres">
      <dgm:prSet presAssocID="{B2A0ED2E-027A-46E3-A606-4233AD440E19}" presName="sibTrans" presStyleCnt="0"/>
      <dgm:spPr/>
    </dgm:pt>
    <dgm:pt modelId="{6FBC5AC3-AC3A-41B3-8B68-8EA5CF9439CC}" type="pres">
      <dgm:prSet presAssocID="{2E3B5501-1DB9-49E4-9FC0-20360AACF9B5}" presName="textNode" presStyleLbl="node1" presStyleIdx="2" presStyleCnt="5">
        <dgm:presLayoutVars>
          <dgm:bulletEnabled val="1"/>
        </dgm:presLayoutVars>
      </dgm:prSet>
      <dgm:spPr/>
    </dgm:pt>
    <dgm:pt modelId="{71EB70A8-7C44-4519-B5E7-668C6A26DF5B}" type="pres">
      <dgm:prSet presAssocID="{8FB74E77-7578-44E9-B997-CF077FBB3028}" presName="sibTrans" presStyleCnt="0"/>
      <dgm:spPr/>
    </dgm:pt>
    <dgm:pt modelId="{E69091D4-762A-4377-B1A2-C3CEAF71B9A7}" type="pres">
      <dgm:prSet presAssocID="{B2705BC2-658D-418C-8565-AEC24F0DF3FB}" presName="textNode" presStyleLbl="node1" presStyleIdx="3" presStyleCnt="5">
        <dgm:presLayoutVars>
          <dgm:bulletEnabled val="1"/>
        </dgm:presLayoutVars>
      </dgm:prSet>
      <dgm:spPr/>
    </dgm:pt>
    <dgm:pt modelId="{68643847-5E0C-4166-8A06-A8D78468AD52}" type="pres">
      <dgm:prSet presAssocID="{84AE180C-8DF3-477B-AC42-D4C0A25D8F9C}" presName="sibTrans" presStyleCnt="0"/>
      <dgm:spPr/>
    </dgm:pt>
    <dgm:pt modelId="{C2A25756-2F29-4C92-ACE8-22C5D29625E3}" type="pres">
      <dgm:prSet presAssocID="{AE2FBAD3-2FAC-4EAA-A871-0E94B1472428}" presName="textNode" presStyleLbl="node1" presStyleIdx="4" presStyleCnt="5">
        <dgm:presLayoutVars>
          <dgm:bulletEnabled val="1"/>
        </dgm:presLayoutVars>
      </dgm:prSet>
      <dgm:spPr/>
    </dgm:pt>
  </dgm:ptLst>
  <dgm:cxnLst>
    <dgm:cxn modelId="{3911D034-7B96-41C9-B0B6-70C9FF1DFE79}" type="presOf" srcId="{927DE9CF-1BBE-440C-B995-EF1B78B21319}" destId="{DF10D7C5-07F4-42CA-93A4-354AE371162F}" srcOrd="0" destOrd="0" presId="urn:microsoft.com/office/officeart/2005/8/layout/hProcess9"/>
    <dgm:cxn modelId="{5D0AEE3E-4287-48D0-AE72-AA684599B2BB}" type="presOf" srcId="{2E3B5501-1DB9-49E4-9FC0-20360AACF9B5}" destId="{6FBC5AC3-AC3A-41B3-8B68-8EA5CF9439CC}" srcOrd="0" destOrd="0" presId="urn:microsoft.com/office/officeart/2005/8/layout/hProcess9"/>
    <dgm:cxn modelId="{FCE99B4E-D6E3-40D6-924E-C5477DB1DB43}" type="presOf" srcId="{B2705BC2-658D-418C-8565-AEC24F0DF3FB}" destId="{E69091D4-762A-4377-B1A2-C3CEAF71B9A7}" srcOrd="0" destOrd="0" presId="urn:microsoft.com/office/officeart/2005/8/layout/hProcess9"/>
    <dgm:cxn modelId="{4DF17E70-E32C-4517-85B1-E97E98A55FB6}" srcId="{927DE9CF-1BBE-440C-B995-EF1B78B21319}" destId="{CC6AAF2D-32E5-4C7B-A8FF-C39B580979E5}" srcOrd="0" destOrd="0" parTransId="{EB7F8D9F-5E5F-4EF6-AFEB-20761B6591EA}" sibTransId="{C3B1D356-1B99-40F2-8850-F08691F591F4}"/>
    <dgm:cxn modelId="{79153A7A-9A40-4FAF-BE4C-30BA597CDD66}" srcId="{927DE9CF-1BBE-440C-B995-EF1B78B21319}" destId="{6F3B9F48-0D6D-4CEC-BA30-3D18E55DBB5C}" srcOrd="1" destOrd="0" parTransId="{4B9CD135-D123-40E3-B63C-31EDA6A40220}" sibTransId="{B2A0ED2E-027A-46E3-A606-4233AD440E19}"/>
    <dgm:cxn modelId="{22A8168B-8982-4B40-ACC1-3BF913535D92}" type="presOf" srcId="{6F3B9F48-0D6D-4CEC-BA30-3D18E55DBB5C}" destId="{74C3D351-19ED-42AD-9120-7C4084D48D3A}" srcOrd="0" destOrd="0" presId="urn:microsoft.com/office/officeart/2005/8/layout/hProcess9"/>
    <dgm:cxn modelId="{BCB9359A-0BC7-4133-9461-56D2B3ECBB24}" srcId="{927DE9CF-1BBE-440C-B995-EF1B78B21319}" destId="{B2705BC2-658D-418C-8565-AEC24F0DF3FB}" srcOrd="3" destOrd="0" parTransId="{E35F556F-CEA4-4B21-B3FB-2B539A0A728F}" sibTransId="{84AE180C-8DF3-477B-AC42-D4C0A25D8F9C}"/>
    <dgm:cxn modelId="{53B3509E-A85A-4091-9634-E0659C68D981}" srcId="{927DE9CF-1BBE-440C-B995-EF1B78B21319}" destId="{2E3B5501-1DB9-49E4-9FC0-20360AACF9B5}" srcOrd="2" destOrd="0" parTransId="{DB2985F8-6841-40A2-9D2B-F91BA8822DF7}" sibTransId="{8FB74E77-7578-44E9-B997-CF077FBB3028}"/>
    <dgm:cxn modelId="{0F6215B5-342D-4D11-955B-144C0DFB0905}" type="presOf" srcId="{CC6AAF2D-32E5-4C7B-A8FF-C39B580979E5}" destId="{D3522F77-D350-450C-A07A-7EA4E95887AC}" srcOrd="0" destOrd="0" presId="urn:microsoft.com/office/officeart/2005/8/layout/hProcess9"/>
    <dgm:cxn modelId="{536173BA-3F1E-458F-A3AF-6FAA7672C0E3}" type="presOf" srcId="{AE2FBAD3-2FAC-4EAA-A871-0E94B1472428}" destId="{C2A25756-2F29-4C92-ACE8-22C5D29625E3}" srcOrd="0" destOrd="0" presId="urn:microsoft.com/office/officeart/2005/8/layout/hProcess9"/>
    <dgm:cxn modelId="{DDB875C9-E6A1-462B-B018-40BDB7EC653E}" srcId="{927DE9CF-1BBE-440C-B995-EF1B78B21319}" destId="{AE2FBAD3-2FAC-4EAA-A871-0E94B1472428}" srcOrd="4" destOrd="0" parTransId="{0CF99C6C-BB6B-47CB-B9E7-F9FF3E760981}" sibTransId="{0FF22128-98E8-4688-B32F-2494B04ADF8B}"/>
    <dgm:cxn modelId="{D78D7630-C8E5-4CA4-98D8-11CD876CAFAE}" type="presParOf" srcId="{DF10D7C5-07F4-42CA-93A4-354AE371162F}" destId="{D1638DC9-2D09-477F-8215-4B40E2A4996F}" srcOrd="0" destOrd="0" presId="urn:microsoft.com/office/officeart/2005/8/layout/hProcess9"/>
    <dgm:cxn modelId="{32A56A2C-71F2-40CA-9A59-6E79FBF06C03}" type="presParOf" srcId="{DF10D7C5-07F4-42CA-93A4-354AE371162F}" destId="{47D1E311-82EC-4DFE-962F-A74F91922D7A}" srcOrd="1" destOrd="0" presId="urn:microsoft.com/office/officeart/2005/8/layout/hProcess9"/>
    <dgm:cxn modelId="{89FA2E2F-CC61-4787-8A7F-597FADDECF06}" type="presParOf" srcId="{47D1E311-82EC-4DFE-962F-A74F91922D7A}" destId="{D3522F77-D350-450C-A07A-7EA4E95887AC}" srcOrd="0" destOrd="0" presId="urn:microsoft.com/office/officeart/2005/8/layout/hProcess9"/>
    <dgm:cxn modelId="{2820559B-87F4-44F7-AA5E-F9719B2C30D3}" type="presParOf" srcId="{47D1E311-82EC-4DFE-962F-A74F91922D7A}" destId="{5280F65B-B592-4AC5-9141-79492269EADA}" srcOrd="1" destOrd="0" presId="urn:microsoft.com/office/officeart/2005/8/layout/hProcess9"/>
    <dgm:cxn modelId="{326A2EE2-B8F2-4520-BB1B-C555A61C943A}" type="presParOf" srcId="{47D1E311-82EC-4DFE-962F-A74F91922D7A}" destId="{74C3D351-19ED-42AD-9120-7C4084D48D3A}" srcOrd="2" destOrd="0" presId="urn:microsoft.com/office/officeart/2005/8/layout/hProcess9"/>
    <dgm:cxn modelId="{C8427693-DF97-477E-8DD0-58CEEA6E2F3A}" type="presParOf" srcId="{47D1E311-82EC-4DFE-962F-A74F91922D7A}" destId="{629A9E2A-6D22-48D4-B098-E6C842A6BF54}" srcOrd="3" destOrd="0" presId="urn:microsoft.com/office/officeart/2005/8/layout/hProcess9"/>
    <dgm:cxn modelId="{8F3A0268-8514-4ADD-BD1E-56F19A447895}" type="presParOf" srcId="{47D1E311-82EC-4DFE-962F-A74F91922D7A}" destId="{6FBC5AC3-AC3A-41B3-8B68-8EA5CF9439CC}" srcOrd="4" destOrd="0" presId="urn:microsoft.com/office/officeart/2005/8/layout/hProcess9"/>
    <dgm:cxn modelId="{CE409FC4-6C34-4336-94DD-8019BD324CC2}" type="presParOf" srcId="{47D1E311-82EC-4DFE-962F-A74F91922D7A}" destId="{71EB70A8-7C44-4519-B5E7-668C6A26DF5B}" srcOrd="5" destOrd="0" presId="urn:microsoft.com/office/officeart/2005/8/layout/hProcess9"/>
    <dgm:cxn modelId="{8B0E8B86-EF2A-4B4A-AEBD-E2F8C5FC533D}" type="presParOf" srcId="{47D1E311-82EC-4DFE-962F-A74F91922D7A}" destId="{E69091D4-762A-4377-B1A2-C3CEAF71B9A7}" srcOrd="6" destOrd="0" presId="urn:microsoft.com/office/officeart/2005/8/layout/hProcess9"/>
    <dgm:cxn modelId="{CB0574A8-61BC-415B-AB4B-3E36BF92FDAA}" type="presParOf" srcId="{47D1E311-82EC-4DFE-962F-A74F91922D7A}" destId="{68643847-5E0C-4166-8A06-A8D78468AD52}" srcOrd="7" destOrd="0" presId="urn:microsoft.com/office/officeart/2005/8/layout/hProcess9"/>
    <dgm:cxn modelId="{41583C94-99EC-4211-B95A-90EC617321AD}" type="presParOf" srcId="{47D1E311-82EC-4DFE-962F-A74F91922D7A}" destId="{C2A25756-2F29-4C92-ACE8-22C5D29625E3}"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676BD0-5EA6-499F-9873-1D6249C82190}" type="doc">
      <dgm:prSet loTypeId="urn:microsoft.com/office/officeart/2005/8/layout/process2" loCatId="process" qsTypeId="urn:microsoft.com/office/officeart/2005/8/quickstyle/simple1" qsCatId="simple" csTypeId="urn:microsoft.com/office/officeart/2005/8/colors/colorful3" csCatId="colorful" phldr="1"/>
      <dgm:spPr/>
    </dgm:pt>
    <dgm:pt modelId="{6AA34CEA-1426-49E0-B27A-CAF328DA00D2}">
      <dgm:prSet phldrT="[Text]"/>
      <dgm:spPr>
        <a:solidFill>
          <a:schemeClr val="bg1">
            <a:lumMod val="50000"/>
          </a:schemeClr>
        </a:solidFill>
      </dgm:spPr>
      <dgm:t>
        <a:bodyPr/>
        <a:lstStyle/>
        <a:p>
          <a:r>
            <a:rPr lang="en-US" dirty="0"/>
            <a:t>Bill overdue</a:t>
          </a:r>
          <a:endParaRPr lang="en-AU" dirty="0"/>
        </a:p>
      </dgm:t>
    </dgm:pt>
    <dgm:pt modelId="{29D7CA2B-2E24-4718-8DB3-6F7A7E93F9A7}" type="parTrans" cxnId="{2EB7603C-509E-435F-9833-67275E1DCDBE}">
      <dgm:prSet/>
      <dgm:spPr/>
      <dgm:t>
        <a:bodyPr/>
        <a:lstStyle/>
        <a:p>
          <a:endParaRPr lang="en-AU"/>
        </a:p>
      </dgm:t>
    </dgm:pt>
    <dgm:pt modelId="{CC671A4C-94D9-4264-8F8F-F49847D1FBFF}" type="sibTrans" cxnId="{2EB7603C-509E-435F-9833-67275E1DCDBE}">
      <dgm:prSet/>
      <dgm:spPr/>
      <dgm:t>
        <a:bodyPr/>
        <a:lstStyle/>
        <a:p>
          <a:endParaRPr lang="en-AU"/>
        </a:p>
      </dgm:t>
    </dgm:pt>
    <dgm:pt modelId="{B3F48B5F-EFA2-4EE5-8179-B0FC1FFC55C8}">
      <dgm:prSet phldrT="[Text]"/>
      <dgm:spPr>
        <a:solidFill>
          <a:schemeClr val="accent3">
            <a:lumMod val="75000"/>
          </a:schemeClr>
        </a:solidFill>
      </dgm:spPr>
      <dgm:t>
        <a:bodyPr/>
        <a:lstStyle/>
        <a:p>
          <a:r>
            <a:rPr lang="en-US" dirty="0"/>
            <a:t>Demand</a:t>
          </a:r>
          <a:endParaRPr lang="en-AU" dirty="0"/>
        </a:p>
      </dgm:t>
    </dgm:pt>
    <dgm:pt modelId="{6C12B0AB-6B07-4A88-9B48-5830DB483B1B}" type="parTrans" cxnId="{8A1BEDC0-9887-4010-A849-DFEDC186CC2E}">
      <dgm:prSet/>
      <dgm:spPr/>
      <dgm:t>
        <a:bodyPr/>
        <a:lstStyle/>
        <a:p>
          <a:endParaRPr lang="en-AU"/>
        </a:p>
      </dgm:t>
    </dgm:pt>
    <dgm:pt modelId="{886414DC-33FD-4343-813D-B41E6F638758}" type="sibTrans" cxnId="{8A1BEDC0-9887-4010-A849-DFEDC186CC2E}">
      <dgm:prSet/>
      <dgm:spPr/>
      <dgm:t>
        <a:bodyPr/>
        <a:lstStyle/>
        <a:p>
          <a:endParaRPr lang="en-AU"/>
        </a:p>
      </dgm:t>
    </dgm:pt>
    <dgm:pt modelId="{4A440D3E-71A1-43BD-829E-A20657A3373C}">
      <dgm:prSet phldrT="[Text]"/>
      <dgm:spPr>
        <a:solidFill>
          <a:srgbClr val="C00000"/>
        </a:solidFill>
      </dgm:spPr>
      <dgm:t>
        <a:bodyPr/>
        <a:lstStyle/>
        <a:p>
          <a:r>
            <a:rPr lang="en-US" dirty="0"/>
            <a:t>Court</a:t>
          </a:r>
          <a:endParaRPr lang="en-AU" dirty="0"/>
        </a:p>
      </dgm:t>
    </dgm:pt>
    <dgm:pt modelId="{AFFB41AC-9B8F-4946-914A-A89834E59B2E}" type="parTrans" cxnId="{C4B7B9F5-2740-4010-A7A1-48B8B8166727}">
      <dgm:prSet/>
      <dgm:spPr/>
      <dgm:t>
        <a:bodyPr/>
        <a:lstStyle/>
        <a:p>
          <a:endParaRPr lang="en-AU"/>
        </a:p>
      </dgm:t>
    </dgm:pt>
    <dgm:pt modelId="{6986D98B-75C1-4DE8-B028-C69667EAF72B}" type="sibTrans" cxnId="{C4B7B9F5-2740-4010-A7A1-48B8B8166727}">
      <dgm:prSet/>
      <dgm:spPr/>
      <dgm:t>
        <a:bodyPr/>
        <a:lstStyle/>
        <a:p>
          <a:endParaRPr lang="en-AU"/>
        </a:p>
      </dgm:t>
    </dgm:pt>
    <dgm:pt modelId="{865821D1-F744-46F1-BDB3-2BD796310C35}" type="pres">
      <dgm:prSet presAssocID="{15676BD0-5EA6-499F-9873-1D6249C82190}" presName="linearFlow" presStyleCnt="0">
        <dgm:presLayoutVars>
          <dgm:resizeHandles val="exact"/>
        </dgm:presLayoutVars>
      </dgm:prSet>
      <dgm:spPr/>
    </dgm:pt>
    <dgm:pt modelId="{5A98E5A9-4815-4EFB-8D34-3A00F84A2476}" type="pres">
      <dgm:prSet presAssocID="{6AA34CEA-1426-49E0-B27A-CAF328DA00D2}" presName="node" presStyleLbl="node1" presStyleIdx="0" presStyleCnt="3">
        <dgm:presLayoutVars>
          <dgm:bulletEnabled val="1"/>
        </dgm:presLayoutVars>
      </dgm:prSet>
      <dgm:spPr/>
    </dgm:pt>
    <dgm:pt modelId="{19DCA72C-113C-40C6-A007-3CEA3C8558B4}" type="pres">
      <dgm:prSet presAssocID="{CC671A4C-94D9-4264-8F8F-F49847D1FBFF}" presName="sibTrans" presStyleLbl="sibTrans2D1" presStyleIdx="0" presStyleCnt="2"/>
      <dgm:spPr/>
    </dgm:pt>
    <dgm:pt modelId="{43B9EE1B-B70F-4D43-97D1-DFFC8570684B}" type="pres">
      <dgm:prSet presAssocID="{CC671A4C-94D9-4264-8F8F-F49847D1FBFF}" presName="connectorText" presStyleLbl="sibTrans2D1" presStyleIdx="0" presStyleCnt="2"/>
      <dgm:spPr/>
    </dgm:pt>
    <dgm:pt modelId="{7587042E-5AE4-44A7-AC21-1C9B72F19E44}" type="pres">
      <dgm:prSet presAssocID="{B3F48B5F-EFA2-4EE5-8179-B0FC1FFC55C8}" presName="node" presStyleLbl="node1" presStyleIdx="1" presStyleCnt="3">
        <dgm:presLayoutVars>
          <dgm:bulletEnabled val="1"/>
        </dgm:presLayoutVars>
      </dgm:prSet>
      <dgm:spPr/>
    </dgm:pt>
    <dgm:pt modelId="{ACFFAA1C-1FFF-4641-A94A-80EC5FD74448}" type="pres">
      <dgm:prSet presAssocID="{886414DC-33FD-4343-813D-B41E6F638758}" presName="sibTrans" presStyleLbl="sibTrans2D1" presStyleIdx="1" presStyleCnt="2"/>
      <dgm:spPr/>
    </dgm:pt>
    <dgm:pt modelId="{C00D82C3-989E-43AC-8479-80E70359B000}" type="pres">
      <dgm:prSet presAssocID="{886414DC-33FD-4343-813D-B41E6F638758}" presName="connectorText" presStyleLbl="sibTrans2D1" presStyleIdx="1" presStyleCnt="2"/>
      <dgm:spPr/>
    </dgm:pt>
    <dgm:pt modelId="{92599686-F0CC-4F22-8AF8-43492C0FBB07}" type="pres">
      <dgm:prSet presAssocID="{4A440D3E-71A1-43BD-829E-A20657A3373C}" presName="node" presStyleLbl="node1" presStyleIdx="2" presStyleCnt="3">
        <dgm:presLayoutVars>
          <dgm:bulletEnabled val="1"/>
        </dgm:presLayoutVars>
      </dgm:prSet>
      <dgm:spPr/>
    </dgm:pt>
  </dgm:ptLst>
  <dgm:cxnLst>
    <dgm:cxn modelId="{56518308-6C12-4E07-B37A-A44C4BEB3BC5}" type="presOf" srcId="{CC671A4C-94D9-4264-8F8F-F49847D1FBFF}" destId="{19DCA72C-113C-40C6-A007-3CEA3C8558B4}" srcOrd="0" destOrd="0" presId="urn:microsoft.com/office/officeart/2005/8/layout/process2"/>
    <dgm:cxn modelId="{2A69C511-AB5C-484A-A124-9FE7B109414E}" type="presOf" srcId="{886414DC-33FD-4343-813D-B41E6F638758}" destId="{ACFFAA1C-1FFF-4641-A94A-80EC5FD74448}" srcOrd="0" destOrd="0" presId="urn:microsoft.com/office/officeart/2005/8/layout/process2"/>
    <dgm:cxn modelId="{2EB7603C-509E-435F-9833-67275E1DCDBE}" srcId="{15676BD0-5EA6-499F-9873-1D6249C82190}" destId="{6AA34CEA-1426-49E0-B27A-CAF328DA00D2}" srcOrd="0" destOrd="0" parTransId="{29D7CA2B-2E24-4718-8DB3-6F7A7E93F9A7}" sibTransId="{CC671A4C-94D9-4264-8F8F-F49847D1FBFF}"/>
    <dgm:cxn modelId="{2521EF54-CFED-415F-99AE-94D72DFB57C5}" type="presOf" srcId="{886414DC-33FD-4343-813D-B41E6F638758}" destId="{C00D82C3-989E-43AC-8479-80E70359B000}" srcOrd="1" destOrd="0" presId="urn:microsoft.com/office/officeart/2005/8/layout/process2"/>
    <dgm:cxn modelId="{49E7E787-5465-4EAC-B685-13C33F18BE7D}" type="presOf" srcId="{15676BD0-5EA6-499F-9873-1D6249C82190}" destId="{865821D1-F744-46F1-BDB3-2BD796310C35}" srcOrd="0" destOrd="0" presId="urn:microsoft.com/office/officeart/2005/8/layout/process2"/>
    <dgm:cxn modelId="{3F8F0C8C-2BE9-49C8-9E26-83E668036A6D}" type="presOf" srcId="{6AA34CEA-1426-49E0-B27A-CAF328DA00D2}" destId="{5A98E5A9-4815-4EFB-8D34-3A00F84A2476}" srcOrd="0" destOrd="0" presId="urn:microsoft.com/office/officeart/2005/8/layout/process2"/>
    <dgm:cxn modelId="{4AECC1A3-E44F-4C02-983F-B4212EB4690D}" type="presOf" srcId="{B3F48B5F-EFA2-4EE5-8179-B0FC1FFC55C8}" destId="{7587042E-5AE4-44A7-AC21-1C9B72F19E44}" srcOrd="0" destOrd="0" presId="urn:microsoft.com/office/officeart/2005/8/layout/process2"/>
    <dgm:cxn modelId="{D92368A9-2F2B-450F-BA66-AD096DAB5F23}" type="presOf" srcId="{CC671A4C-94D9-4264-8F8F-F49847D1FBFF}" destId="{43B9EE1B-B70F-4D43-97D1-DFFC8570684B}" srcOrd="1" destOrd="0" presId="urn:microsoft.com/office/officeart/2005/8/layout/process2"/>
    <dgm:cxn modelId="{8A1BEDC0-9887-4010-A849-DFEDC186CC2E}" srcId="{15676BD0-5EA6-499F-9873-1D6249C82190}" destId="{B3F48B5F-EFA2-4EE5-8179-B0FC1FFC55C8}" srcOrd="1" destOrd="0" parTransId="{6C12B0AB-6B07-4A88-9B48-5830DB483B1B}" sibTransId="{886414DC-33FD-4343-813D-B41E6F638758}"/>
    <dgm:cxn modelId="{C4B7B9F5-2740-4010-A7A1-48B8B8166727}" srcId="{15676BD0-5EA6-499F-9873-1D6249C82190}" destId="{4A440D3E-71A1-43BD-829E-A20657A3373C}" srcOrd="2" destOrd="0" parTransId="{AFFB41AC-9B8F-4946-914A-A89834E59B2E}" sibTransId="{6986D98B-75C1-4DE8-B028-C69667EAF72B}"/>
    <dgm:cxn modelId="{72877EFA-2AF5-4B9C-A048-CDB18808161D}" type="presOf" srcId="{4A440D3E-71A1-43BD-829E-A20657A3373C}" destId="{92599686-F0CC-4F22-8AF8-43492C0FBB07}" srcOrd="0" destOrd="0" presId="urn:microsoft.com/office/officeart/2005/8/layout/process2"/>
    <dgm:cxn modelId="{45DEB412-7741-4AD8-BAC6-F207696B32EA}" type="presParOf" srcId="{865821D1-F744-46F1-BDB3-2BD796310C35}" destId="{5A98E5A9-4815-4EFB-8D34-3A00F84A2476}" srcOrd="0" destOrd="0" presId="urn:microsoft.com/office/officeart/2005/8/layout/process2"/>
    <dgm:cxn modelId="{2F09A406-BAB2-4143-B10F-15D37FF4C3C5}" type="presParOf" srcId="{865821D1-F744-46F1-BDB3-2BD796310C35}" destId="{19DCA72C-113C-40C6-A007-3CEA3C8558B4}" srcOrd="1" destOrd="0" presId="urn:microsoft.com/office/officeart/2005/8/layout/process2"/>
    <dgm:cxn modelId="{0990B5F4-1A2D-42B3-BA2E-44E9168D1019}" type="presParOf" srcId="{19DCA72C-113C-40C6-A007-3CEA3C8558B4}" destId="{43B9EE1B-B70F-4D43-97D1-DFFC8570684B}" srcOrd="0" destOrd="0" presId="urn:microsoft.com/office/officeart/2005/8/layout/process2"/>
    <dgm:cxn modelId="{DE99C3FE-1ADB-4310-B833-066EF7BF8E21}" type="presParOf" srcId="{865821D1-F744-46F1-BDB3-2BD796310C35}" destId="{7587042E-5AE4-44A7-AC21-1C9B72F19E44}" srcOrd="2" destOrd="0" presId="urn:microsoft.com/office/officeart/2005/8/layout/process2"/>
    <dgm:cxn modelId="{05EC9912-A6C4-43F8-B6D7-0752C53A68F8}" type="presParOf" srcId="{865821D1-F744-46F1-BDB3-2BD796310C35}" destId="{ACFFAA1C-1FFF-4641-A94A-80EC5FD74448}" srcOrd="3" destOrd="0" presId="urn:microsoft.com/office/officeart/2005/8/layout/process2"/>
    <dgm:cxn modelId="{9CA3F4B7-A7EB-411D-B6BC-854B48818237}" type="presParOf" srcId="{ACFFAA1C-1FFF-4641-A94A-80EC5FD74448}" destId="{C00D82C3-989E-43AC-8479-80E70359B000}" srcOrd="0" destOrd="0" presId="urn:microsoft.com/office/officeart/2005/8/layout/process2"/>
    <dgm:cxn modelId="{818BE2F0-FF4F-41DD-8E55-DF06A0148103}" type="presParOf" srcId="{865821D1-F744-46F1-BDB3-2BD796310C35}" destId="{92599686-F0CC-4F22-8AF8-43492C0FBB07}"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676BD0-5EA6-499F-9873-1D6249C82190}" type="doc">
      <dgm:prSet loTypeId="urn:microsoft.com/office/officeart/2005/8/layout/process2" loCatId="process" qsTypeId="urn:microsoft.com/office/officeart/2005/8/quickstyle/simple1" qsCatId="simple" csTypeId="urn:microsoft.com/office/officeart/2005/8/colors/colorful3" csCatId="colorful" phldr="1"/>
      <dgm:spPr/>
    </dgm:pt>
    <dgm:pt modelId="{6AA34CEA-1426-49E0-B27A-CAF328DA00D2}">
      <dgm:prSet phldrT="[Text]"/>
      <dgm:spPr>
        <a:solidFill>
          <a:schemeClr val="bg1">
            <a:lumMod val="50000"/>
          </a:schemeClr>
        </a:solidFill>
      </dgm:spPr>
      <dgm:t>
        <a:bodyPr/>
        <a:lstStyle/>
        <a:p>
          <a:r>
            <a:rPr lang="en-US" dirty="0"/>
            <a:t>Bill overdue</a:t>
          </a:r>
          <a:endParaRPr lang="en-AU" dirty="0"/>
        </a:p>
      </dgm:t>
    </dgm:pt>
    <dgm:pt modelId="{29D7CA2B-2E24-4718-8DB3-6F7A7E93F9A7}" type="parTrans" cxnId="{2EB7603C-509E-435F-9833-67275E1DCDBE}">
      <dgm:prSet/>
      <dgm:spPr/>
      <dgm:t>
        <a:bodyPr/>
        <a:lstStyle/>
        <a:p>
          <a:endParaRPr lang="en-AU"/>
        </a:p>
      </dgm:t>
    </dgm:pt>
    <dgm:pt modelId="{CC671A4C-94D9-4264-8F8F-F49847D1FBFF}" type="sibTrans" cxnId="{2EB7603C-509E-435F-9833-67275E1DCDBE}">
      <dgm:prSet/>
      <dgm:spPr>
        <a:solidFill>
          <a:schemeClr val="bg1">
            <a:lumMod val="50000"/>
          </a:schemeClr>
        </a:solidFill>
      </dgm:spPr>
      <dgm:t>
        <a:bodyPr/>
        <a:lstStyle/>
        <a:p>
          <a:endParaRPr lang="en-AU"/>
        </a:p>
      </dgm:t>
    </dgm:pt>
    <dgm:pt modelId="{B3F48B5F-EFA2-4EE5-8179-B0FC1FFC55C8}">
      <dgm:prSet phldrT="[Text]"/>
      <dgm:spPr>
        <a:solidFill>
          <a:schemeClr val="accent3">
            <a:lumMod val="75000"/>
          </a:schemeClr>
        </a:solidFill>
      </dgm:spPr>
      <dgm:t>
        <a:bodyPr/>
        <a:lstStyle/>
        <a:p>
          <a:r>
            <a:rPr lang="en-US" dirty="0"/>
            <a:t>Demand</a:t>
          </a:r>
          <a:endParaRPr lang="en-AU" dirty="0"/>
        </a:p>
      </dgm:t>
    </dgm:pt>
    <dgm:pt modelId="{6C12B0AB-6B07-4A88-9B48-5830DB483B1B}" type="parTrans" cxnId="{8A1BEDC0-9887-4010-A849-DFEDC186CC2E}">
      <dgm:prSet/>
      <dgm:spPr/>
      <dgm:t>
        <a:bodyPr/>
        <a:lstStyle/>
        <a:p>
          <a:endParaRPr lang="en-AU"/>
        </a:p>
      </dgm:t>
    </dgm:pt>
    <dgm:pt modelId="{886414DC-33FD-4343-813D-B41E6F638758}" type="sibTrans" cxnId="{8A1BEDC0-9887-4010-A849-DFEDC186CC2E}">
      <dgm:prSet/>
      <dgm:spPr>
        <a:solidFill>
          <a:schemeClr val="accent3">
            <a:lumMod val="75000"/>
          </a:schemeClr>
        </a:solidFill>
      </dgm:spPr>
      <dgm:t>
        <a:bodyPr/>
        <a:lstStyle/>
        <a:p>
          <a:endParaRPr lang="en-AU"/>
        </a:p>
      </dgm:t>
    </dgm:pt>
    <dgm:pt modelId="{4A440D3E-71A1-43BD-829E-A20657A3373C}">
      <dgm:prSet phldrT="[Text]"/>
      <dgm:spPr>
        <a:solidFill>
          <a:srgbClr val="C00000"/>
        </a:solidFill>
      </dgm:spPr>
      <dgm:t>
        <a:bodyPr/>
        <a:lstStyle/>
        <a:p>
          <a:r>
            <a:rPr lang="en-US" dirty="0"/>
            <a:t>Court</a:t>
          </a:r>
          <a:endParaRPr lang="en-AU" dirty="0"/>
        </a:p>
      </dgm:t>
    </dgm:pt>
    <dgm:pt modelId="{AFFB41AC-9B8F-4946-914A-A89834E59B2E}" type="parTrans" cxnId="{C4B7B9F5-2740-4010-A7A1-48B8B8166727}">
      <dgm:prSet/>
      <dgm:spPr/>
      <dgm:t>
        <a:bodyPr/>
        <a:lstStyle/>
        <a:p>
          <a:endParaRPr lang="en-AU"/>
        </a:p>
      </dgm:t>
    </dgm:pt>
    <dgm:pt modelId="{6986D98B-75C1-4DE8-B028-C69667EAF72B}" type="sibTrans" cxnId="{C4B7B9F5-2740-4010-A7A1-48B8B8166727}">
      <dgm:prSet/>
      <dgm:spPr/>
      <dgm:t>
        <a:bodyPr/>
        <a:lstStyle/>
        <a:p>
          <a:endParaRPr lang="en-AU"/>
        </a:p>
      </dgm:t>
    </dgm:pt>
    <dgm:pt modelId="{865821D1-F744-46F1-BDB3-2BD796310C35}" type="pres">
      <dgm:prSet presAssocID="{15676BD0-5EA6-499F-9873-1D6249C82190}" presName="linearFlow" presStyleCnt="0">
        <dgm:presLayoutVars>
          <dgm:resizeHandles val="exact"/>
        </dgm:presLayoutVars>
      </dgm:prSet>
      <dgm:spPr/>
    </dgm:pt>
    <dgm:pt modelId="{5A98E5A9-4815-4EFB-8D34-3A00F84A2476}" type="pres">
      <dgm:prSet presAssocID="{6AA34CEA-1426-49E0-B27A-CAF328DA00D2}" presName="node" presStyleLbl="node1" presStyleIdx="0" presStyleCnt="3" custLinFactNeighborX="-614">
        <dgm:presLayoutVars>
          <dgm:bulletEnabled val="1"/>
        </dgm:presLayoutVars>
      </dgm:prSet>
      <dgm:spPr/>
    </dgm:pt>
    <dgm:pt modelId="{19DCA72C-113C-40C6-A007-3CEA3C8558B4}" type="pres">
      <dgm:prSet presAssocID="{CC671A4C-94D9-4264-8F8F-F49847D1FBFF}" presName="sibTrans" presStyleLbl="sibTrans2D1" presStyleIdx="0" presStyleCnt="2"/>
      <dgm:spPr/>
    </dgm:pt>
    <dgm:pt modelId="{43B9EE1B-B70F-4D43-97D1-DFFC8570684B}" type="pres">
      <dgm:prSet presAssocID="{CC671A4C-94D9-4264-8F8F-F49847D1FBFF}" presName="connectorText" presStyleLbl="sibTrans2D1" presStyleIdx="0" presStyleCnt="2"/>
      <dgm:spPr/>
    </dgm:pt>
    <dgm:pt modelId="{7587042E-5AE4-44A7-AC21-1C9B72F19E44}" type="pres">
      <dgm:prSet presAssocID="{B3F48B5F-EFA2-4EE5-8179-B0FC1FFC55C8}" presName="node" presStyleLbl="node1" presStyleIdx="1" presStyleCnt="3">
        <dgm:presLayoutVars>
          <dgm:bulletEnabled val="1"/>
        </dgm:presLayoutVars>
      </dgm:prSet>
      <dgm:spPr/>
    </dgm:pt>
    <dgm:pt modelId="{ACFFAA1C-1FFF-4641-A94A-80EC5FD74448}" type="pres">
      <dgm:prSet presAssocID="{886414DC-33FD-4343-813D-B41E6F638758}" presName="sibTrans" presStyleLbl="sibTrans2D1" presStyleIdx="1" presStyleCnt="2"/>
      <dgm:spPr/>
    </dgm:pt>
    <dgm:pt modelId="{C00D82C3-989E-43AC-8479-80E70359B000}" type="pres">
      <dgm:prSet presAssocID="{886414DC-33FD-4343-813D-B41E6F638758}" presName="connectorText" presStyleLbl="sibTrans2D1" presStyleIdx="1" presStyleCnt="2"/>
      <dgm:spPr/>
    </dgm:pt>
    <dgm:pt modelId="{92599686-F0CC-4F22-8AF8-43492C0FBB07}" type="pres">
      <dgm:prSet presAssocID="{4A440D3E-71A1-43BD-829E-A20657A3373C}" presName="node" presStyleLbl="node1" presStyleIdx="2" presStyleCnt="3">
        <dgm:presLayoutVars>
          <dgm:bulletEnabled val="1"/>
        </dgm:presLayoutVars>
      </dgm:prSet>
      <dgm:spPr/>
    </dgm:pt>
  </dgm:ptLst>
  <dgm:cxnLst>
    <dgm:cxn modelId="{56518308-6C12-4E07-B37A-A44C4BEB3BC5}" type="presOf" srcId="{CC671A4C-94D9-4264-8F8F-F49847D1FBFF}" destId="{19DCA72C-113C-40C6-A007-3CEA3C8558B4}" srcOrd="0" destOrd="0" presId="urn:microsoft.com/office/officeart/2005/8/layout/process2"/>
    <dgm:cxn modelId="{2A69C511-AB5C-484A-A124-9FE7B109414E}" type="presOf" srcId="{886414DC-33FD-4343-813D-B41E6F638758}" destId="{ACFFAA1C-1FFF-4641-A94A-80EC5FD74448}" srcOrd="0" destOrd="0" presId="urn:microsoft.com/office/officeart/2005/8/layout/process2"/>
    <dgm:cxn modelId="{2EB7603C-509E-435F-9833-67275E1DCDBE}" srcId="{15676BD0-5EA6-499F-9873-1D6249C82190}" destId="{6AA34CEA-1426-49E0-B27A-CAF328DA00D2}" srcOrd="0" destOrd="0" parTransId="{29D7CA2B-2E24-4718-8DB3-6F7A7E93F9A7}" sibTransId="{CC671A4C-94D9-4264-8F8F-F49847D1FBFF}"/>
    <dgm:cxn modelId="{2521EF54-CFED-415F-99AE-94D72DFB57C5}" type="presOf" srcId="{886414DC-33FD-4343-813D-B41E6F638758}" destId="{C00D82C3-989E-43AC-8479-80E70359B000}" srcOrd="1" destOrd="0" presId="urn:microsoft.com/office/officeart/2005/8/layout/process2"/>
    <dgm:cxn modelId="{49E7E787-5465-4EAC-B685-13C33F18BE7D}" type="presOf" srcId="{15676BD0-5EA6-499F-9873-1D6249C82190}" destId="{865821D1-F744-46F1-BDB3-2BD796310C35}" srcOrd="0" destOrd="0" presId="urn:microsoft.com/office/officeart/2005/8/layout/process2"/>
    <dgm:cxn modelId="{3F8F0C8C-2BE9-49C8-9E26-83E668036A6D}" type="presOf" srcId="{6AA34CEA-1426-49E0-B27A-CAF328DA00D2}" destId="{5A98E5A9-4815-4EFB-8D34-3A00F84A2476}" srcOrd="0" destOrd="0" presId="urn:microsoft.com/office/officeart/2005/8/layout/process2"/>
    <dgm:cxn modelId="{4AECC1A3-E44F-4C02-983F-B4212EB4690D}" type="presOf" srcId="{B3F48B5F-EFA2-4EE5-8179-B0FC1FFC55C8}" destId="{7587042E-5AE4-44A7-AC21-1C9B72F19E44}" srcOrd="0" destOrd="0" presId="urn:microsoft.com/office/officeart/2005/8/layout/process2"/>
    <dgm:cxn modelId="{D92368A9-2F2B-450F-BA66-AD096DAB5F23}" type="presOf" srcId="{CC671A4C-94D9-4264-8F8F-F49847D1FBFF}" destId="{43B9EE1B-B70F-4D43-97D1-DFFC8570684B}" srcOrd="1" destOrd="0" presId="urn:microsoft.com/office/officeart/2005/8/layout/process2"/>
    <dgm:cxn modelId="{8A1BEDC0-9887-4010-A849-DFEDC186CC2E}" srcId="{15676BD0-5EA6-499F-9873-1D6249C82190}" destId="{B3F48B5F-EFA2-4EE5-8179-B0FC1FFC55C8}" srcOrd="1" destOrd="0" parTransId="{6C12B0AB-6B07-4A88-9B48-5830DB483B1B}" sibTransId="{886414DC-33FD-4343-813D-B41E6F638758}"/>
    <dgm:cxn modelId="{C4B7B9F5-2740-4010-A7A1-48B8B8166727}" srcId="{15676BD0-5EA6-499F-9873-1D6249C82190}" destId="{4A440D3E-71A1-43BD-829E-A20657A3373C}" srcOrd="2" destOrd="0" parTransId="{AFFB41AC-9B8F-4946-914A-A89834E59B2E}" sibTransId="{6986D98B-75C1-4DE8-B028-C69667EAF72B}"/>
    <dgm:cxn modelId="{72877EFA-2AF5-4B9C-A048-CDB18808161D}" type="presOf" srcId="{4A440D3E-71A1-43BD-829E-A20657A3373C}" destId="{92599686-F0CC-4F22-8AF8-43492C0FBB07}" srcOrd="0" destOrd="0" presId="urn:microsoft.com/office/officeart/2005/8/layout/process2"/>
    <dgm:cxn modelId="{45DEB412-7741-4AD8-BAC6-F207696B32EA}" type="presParOf" srcId="{865821D1-F744-46F1-BDB3-2BD796310C35}" destId="{5A98E5A9-4815-4EFB-8D34-3A00F84A2476}" srcOrd="0" destOrd="0" presId="urn:microsoft.com/office/officeart/2005/8/layout/process2"/>
    <dgm:cxn modelId="{2F09A406-BAB2-4143-B10F-15D37FF4C3C5}" type="presParOf" srcId="{865821D1-F744-46F1-BDB3-2BD796310C35}" destId="{19DCA72C-113C-40C6-A007-3CEA3C8558B4}" srcOrd="1" destOrd="0" presId="urn:microsoft.com/office/officeart/2005/8/layout/process2"/>
    <dgm:cxn modelId="{0990B5F4-1A2D-42B3-BA2E-44E9168D1019}" type="presParOf" srcId="{19DCA72C-113C-40C6-A007-3CEA3C8558B4}" destId="{43B9EE1B-B70F-4D43-97D1-DFFC8570684B}" srcOrd="0" destOrd="0" presId="urn:microsoft.com/office/officeart/2005/8/layout/process2"/>
    <dgm:cxn modelId="{DE99C3FE-1ADB-4310-B833-066EF7BF8E21}" type="presParOf" srcId="{865821D1-F744-46F1-BDB3-2BD796310C35}" destId="{7587042E-5AE4-44A7-AC21-1C9B72F19E44}" srcOrd="2" destOrd="0" presId="urn:microsoft.com/office/officeart/2005/8/layout/process2"/>
    <dgm:cxn modelId="{05EC9912-A6C4-43F8-B6D7-0752C53A68F8}" type="presParOf" srcId="{865821D1-F744-46F1-BDB3-2BD796310C35}" destId="{ACFFAA1C-1FFF-4641-A94A-80EC5FD74448}" srcOrd="3" destOrd="0" presId="urn:microsoft.com/office/officeart/2005/8/layout/process2"/>
    <dgm:cxn modelId="{9CA3F4B7-A7EB-411D-B6BC-854B48818237}" type="presParOf" srcId="{ACFFAA1C-1FFF-4641-A94A-80EC5FD74448}" destId="{C00D82C3-989E-43AC-8479-80E70359B000}" srcOrd="0" destOrd="0" presId="urn:microsoft.com/office/officeart/2005/8/layout/process2"/>
    <dgm:cxn modelId="{818BE2F0-FF4F-41DD-8E55-DF06A0148103}" type="presParOf" srcId="{865821D1-F744-46F1-BDB3-2BD796310C35}" destId="{92599686-F0CC-4F22-8AF8-43492C0FBB07}"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38DC9-2D09-477F-8215-4B40E2A4996F}">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522F77-D350-450C-A07A-7EA4E95887AC}">
      <dsp:nvSpPr>
        <dsp:cNvPr id="0" name=""/>
        <dsp:cNvSpPr/>
      </dsp:nvSpPr>
      <dsp:spPr>
        <a:xfrm>
          <a:off x="4621"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Complaint lodged</a:t>
          </a:r>
          <a:endParaRPr lang="en-AU" sz="2200" kern="1200" dirty="0"/>
        </a:p>
      </dsp:txBody>
      <dsp:txXfrm>
        <a:off x="89587" y="1390367"/>
        <a:ext cx="1850521" cy="1570603"/>
      </dsp:txXfrm>
    </dsp:sp>
    <dsp:sp modelId="{74C3D351-19ED-42AD-9120-7C4084D48D3A}">
      <dsp:nvSpPr>
        <dsp:cNvPr id="0" name=""/>
        <dsp:cNvSpPr/>
      </dsp:nvSpPr>
      <dsp:spPr>
        <a:xfrm>
          <a:off x="2126097"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Information requested from other </a:t>
          </a:r>
          <a:r>
            <a:rPr lang="en-US" sz="2200" kern="1200" dirty="0" err="1"/>
            <a:t>organisation</a:t>
          </a:r>
          <a:endParaRPr lang="en-AU" sz="2200" kern="1200" dirty="0"/>
        </a:p>
      </dsp:txBody>
      <dsp:txXfrm>
        <a:off x="2211063" y="1390367"/>
        <a:ext cx="1850521" cy="1570603"/>
      </dsp:txXfrm>
    </dsp:sp>
    <dsp:sp modelId="{6FBC5AC3-AC3A-41B3-8B68-8EA5CF9439CC}">
      <dsp:nvSpPr>
        <dsp:cNvPr id="0" name=""/>
        <dsp:cNvSpPr/>
      </dsp:nvSpPr>
      <dsp:spPr>
        <a:xfrm>
          <a:off x="4247573"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Information requested from you</a:t>
          </a:r>
          <a:endParaRPr lang="en-AU" sz="2200" kern="1200" dirty="0"/>
        </a:p>
      </dsp:txBody>
      <dsp:txXfrm>
        <a:off x="4332539" y="1390367"/>
        <a:ext cx="1850521" cy="1570603"/>
      </dsp:txXfrm>
    </dsp:sp>
    <dsp:sp modelId="{E69091D4-762A-4377-B1A2-C3CEAF71B9A7}">
      <dsp:nvSpPr>
        <dsp:cNvPr id="0" name=""/>
        <dsp:cNvSpPr/>
      </dsp:nvSpPr>
      <dsp:spPr>
        <a:xfrm>
          <a:off x="6369049"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Conciliation, investigation or negotiation</a:t>
          </a:r>
          <a:endParaRPr lang="en-AU" sz="2200" kern="1200" dirty="0"/>
        </a:p>
      </dsp:txBody>
      <dsp:txXfrm>
        <a:off x="6454015" y="1390367"/>
        <a:ext cx="1850521" cy="1570603"/>
      </dsp:txXfrm>
    </dsp:sp>
    <dsp:sp modelId="{C2A25756-2F29-4C92-ACE8-22C5D29625E3}">
      <dsp:nvSpPr>
        <dsp:cNvPr id="0" name=""/>
        <dsp:cNvSpPr/>
      </dsp:nvSpPr>
      <dsp:spPr>
        <a:xfrm>
          <a:off x="8490525" y="1305401"/>
          <a:ext cx="2020453"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Agreed outcome or determination</a:t>
          </a:r>
          <a:endParaRPr lang="en-AU" sz="2200" kern="1200" dirty="0"/>
        </a:p>
      </dsp:txBody>
      <dsp:txXfrm>
        <a:off x="8575491" y="1390367"/>
        <a:ext cx="1850521"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8E5A9-4815-4EFB-8D34-3A00F84A2476}">
      <dsp:nvSpPr>
        <dsp:cNvPr id="0" name=""/>
        <dsp:cNvSpPr/>
      </dsp:nvSpPr>
      <dsp:spPr>
        <a:xfrm>
          <a:off x="1611748" y="0"/>
          <a:ext cx="1958102" cy="1087834"/>
        </a:xfrm>
        <a:prstGeom prst="roundRect">
          <a:avLst>
            <a:gd name="adj" fmla="val 1000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Bill overdue</a:t>
          </a:r>
          <a:endParaRPr lang="en-AU" sz="2800" kern="1200" dirty="0"/>
        </a:p>
      </dsp:txBody>
      <dsp:txXfrm>
        <a:off x="1643610" y="31862"/>
        <a:ext cx="1894378" cy="1024110"/>
      </dsp:txXfrm>
    </dsp:sp>
    <dsp:sp modelId="{19DCA72C-113C-40C6-A007-3CEA3C8558B4}">
      <dsp:nvSpPr>
        <dsp:cNvPr id="0" name=""/>
        <dsp:cNvSpPr/>
      </dsp:nvSpPr>
      <dsp:spPr>
        <a:xfrm rot="5400000">
          <a:off x="2386831" y="1115030"/>
          <a:ext cx="407937" cy="48952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U" sz="2000" kern="1200"/>
        </a:p>
      </dsp:txBody>
      <dsp:txXfrm rot="-5400000">
        <a:off x="2443943" y="1155824"/>
        <a:ext cx="293715" cy="285556"/>
      </dsp:txXfrm>
    </dsp:sp>
    <dsp:sp modelId="{7587042E-5AE4-44A7-AC21-1C9B72F19E44}">
      <dsp:nvSpPr>
        <dsp:cNvPr id="0" name=""/>
        <dsp:cNvSpPr/>
      </dsp:nvSpPr>
      <dsp:spPr>
        <a:xfrm>
          <a:off x="1611748" y="1631751"/>
          <a:ext cx="1958102" cy="1087834"/>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Demand</a:t>
          </a:r>
          <a:endParaRPr lang="en-AU" sz="2800" kern="1200" dirty="0"/>
        </a:p>
      </dsp:txBody>
      <dsp:txXfrm>
        <a:off x="1643610" y="1663613"/>
        <a:ext cx="1894378" cy="1024110"/>
      </dsp:txXfrm>
    </dsp:sp>
    <dsp:sp modelId="{ACFFAA1C-1FFF-4641-A94A-80EC5FD74448}">
      <dsp:nvSpPr>
        <dsp:cNvPr id="0" name=""/>
        <dsp:cNvSpPr/>
      </dsp:nvSpPr>
      <dsp:spPr>
        <a:xfrm rot="5400000">
          <a:off x="2386831" y="2746782"/>
          <a:ext cx="407937" cy="489525"/>
        </a:xfrm>
        <a:prstGeom prst="rightArrow">
          <a:avLst>
            <a:gd name="adj1" fmla="val 60000"/>
            <a:gd name="adj2" fmla="val 50000"/>
          </a:avLst>
        </a:prstGeom>
        <a:solidFill>
          <a:schemeClr val="accent3">
            <a:hueOff val="11076966"/>
            <a:satOff val="-57268"/>
            <a:lumOff val="549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U" sz="2000" kern="1200"/>
        </a:p>
      </dsp:txBody>
      <dsp:txXfrm rot="-5400000">
        <a:off x="2443943" y="2787576"/>
        <a:ext cx="293715" cy="285556"/>
      </dsp:txXfrm>
    </dsp:sp>
    <dsp:sp modelId="{92599686-F0CC-4F22-8AF8-43492C0FBB07}">
      <dsp:nvSpPr>
        <dsp:cNvPr id="0" name=""/>
        <dsp:cNvSpPr/>
      </dsp:nvSpPr>
      <dsp:spPr>
        <a:xfrm>
          <a:off x="1611748" y="3263503"/>
          <a:ext cx="1958102" cy="1087834"/>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Court</a:t>
          </a:r>
          <a:endParaRPr lang="en-AU" sz="2800" kern="1200" dirty="0"/>
        </a:p>
      </dsp:txBody>
      <dsp:txXfrm>
        <a:off x="1643610" y="3295365"/>
        <a:ext cx="1894378" cy="10241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8E5A9-4815-4EFB-8D34-3A00F84A2476}">
      <dsp:nvSpPr>
        <dsp:cNvPr id="0" name=""/>
        <dsp:cNvSpPr/>
      </dsp:nvSpPr>
      <dsp:spPr>
        <a:xfrm>
          <a:off x="1599726" y="0"/>
          <a:ext cx="1958102" cy="1087834"/>
        </a:xfrm>
        <a:prstGeom prst="roundRect">
          <a:avLst>
            <a:gd name="adj" fmla="val 1000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Bill overdue</a:t>
          </a:r>
          <a:endParaRPr lang="en-AU" sz="2800" kern="1200" dirty="0"/>
        </a:p>
      </dsp:txBody>
      <dsp:txXfrm>
        <a:off x="1631588" y="31862"/>
        <a:ext cx="1894378" cy="1024110"/>
      </dsp:txXfrm>
    </dsp:sp>
    <dsp:sp modelId="{19DCA72C-113C-40C6-A007-3CEA3C8558B4}">
      <dsp:nvSpPr>
        <dsp:cNvPr id="0" name=""/>
        <dsp:cNvSpPr/>
      </dsp:nvSpPr>
      <dsp:spPr>
        <a:xfrm rot="5374671">
          <a:off x="2380814" y="1115030"/>
          <a:ext cx="407949" cy="489525"/>
        </a:xfrm>
        <a:prstGeom prst="rightArrow">
          <a:avLst>
            <a:gd name="adj1" fmla="val 60000"/>
            <a:gd name="adj2" fmla="val 50000"/>
          </a:avLst>
        </a:prstGeom>
        <a:solidFill>
          <a:schemeClr val="bg1">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U" sz="2000" kern="1200"/>
        </a:p>
      </dsp:txBody>
      <dsp:txXfrm rot="-5400000">
        <a:off x="2437481" y="1155819"/>
        <a:ext cx="293715" cy="285564"/>
      </dsp:txXfrm>
    </dsp:sp>
    <dsp:sp modelId="{7587042E-5AE4-44A7-AC21-1C9B72F19E44}">
      <dsp:nvSpPr>
        <dsp:cNvPr id="0" name=""/>
        <dsp:cNvSpPr/>
      </dsp:nvSpPr>
      <dsp:spPr>
        <a:xfrm>
          <a:off x="1611748" y="1631751"/>
          <a:ext cx="1958102" cy="1087834"/>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Demand</a:t>
          </a:r>
          <a:endParaRPr lang="en-AU" sz="2800" kern="1200" dirty="0"/>
        </a:p>
      </dsp:txBody>
      <dsp:txXfrm>
        <a:off x="1643610" y="1663613"/>
        <a:ext cx="1894378" cy="1024110"/>
      </dsp:txXfrm>
    </dsp:sp>
    <dsp:sp modelId="{ACFFAA1C-1FFF-4641-A94A-80EC5FD74448}">
      <dsp:nvSpPr>
        <dsp:cNvPr id="0" name=""/>
        <dsp:cNvSpPr/>
      </dsp:nvSpPr>
      <dsp:spPr>
        <a:xfrm rot="5400000">
          <a:off x="2386831" y="2746782"/>
          <a:ext cx="407937" cy="489525"/>
        </a:xfrm>
        <a:prstGeom prst="rightArrow">
          <a:avLst>
            <a:gd name="adj1" fmla="val 60000"/>
            <a:gd name="adj2" fmla="val 50000"/>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U" sz="2000" kern="1200"/>
        </a:p>
      </dsp:txBody>
      <dsp:txXfrm rot="-5400000">
        <a:off x="2443943" y="2787576"/>
        <a:ext cx="293715" cy="285556"/>
      </dsp:txXfrm>
    </dsp:sp>
    <dsp:sp modelId="{92599686-F0CC-4F22-8AF8-43492C0FBB07}">
      <dsp:nvSpPr>
        <dsp:cNvPr id="0" name=""/>
        <dsp:cNvSpPr/>
      </dsp:nvSpPr>
      <dsp:spPr>
        <a:xfrm>
          <a:off x="1611748" y="3263503"/>
          <a:ext cx="1958102" cy="1087834"/>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Court</a:t>
          </a:r>
          <a:endParaRPr lang="en-AU" sz="2800" kern="1200" dirty="0"/>
        </a:p>
      </dsp:txBody>
      <dsp:txXfrm>
        <a:off x="1643610" y="3295365"/>
        <a:ext cx="1894378" cy="102411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A548C8-3EA8-F24E-815F-22DAB121D1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5349FD-B688-F048-868C-15534B05E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93F7C0-0540-D941-97ED-E5D974BDA505}" type="datetimeFigureOut">
              <a:rPr lang="en-US" smtClean="0"/>
              <a:pPr/>
              <a:t>6/28/23</a:t>
            </a:fld>
            <a:endParaRPr lang="en-US"/>
          </a:p>
        </p:txBody>
      </p:sp>
      <p:sp>
        <p:nvSpPr>
          <p:cNvPr id="4" name="Footer Placeholder 3">
            <a:extLst>
              <a:ext uri="{FF2B5EF4-FFF2-40B4-BE49-F238E27FC236}">
                <a16:creationId xmlns:a16="http://schemas.microsoft.com/office/drawing/2014/main" id="{98D0429B-52C3-CA42-B89C-429649DAA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5E38F-17CA-2341-8FAF-C7EB7176ED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69333F-9816-A548-B610-DCF750C88B97}" type="slidenum">
              <a:rPr lang="en-US" smtClean="0"/>
              <a:pPr/>
              <a:t>‹#›</a:t>
            </a:fld>
            <a:endParaRPr lang="en-US"/>
          </a:p>
        </p:txBody>
      </p:sp>
    </p:spTree>
    <p:extLst>
      <p:ext uri="{BB962C8B-B14F-4D97-AF65-F5344CB8AC3E}">
        <p14:creationId xmlns:p14="http://schemas.microsoft.com/office/powerpoint/2010/main" val="2117339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pPr/>
              <a:t>28/6/23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pPr/>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2280846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A7CAC-0CBB-3244-89F7-59EAB3C9BB8D}" type="slidenum">
              <a:rPr lang="en-US" smtClean="0"/>
              <a:t>18</a:t>
            </a:fld>
            <a:endParaRPr lang="en-US"/>
          </a:p>
        </p:txBody>
      </p:sp>
    </p:spTree>
    <p:extLst>
      <p:ext uri="{BB962C8B-B14F-4D97-AF65-F5344CB8AC3E}">
        <p14:creationId xmlns:p14="http://schemas.microsoft.com/office/powerpoint/2010/main" val="2960468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pPr/>
              <a:t>25</a:t>
            </a:fld>
            <a:endParaRPr lang="en-AU"/>
          </a:p>
        </p:txBody>
      </p:sp>
    </p:spTree>
    <p:extLst>
      <p:ext uri="{BB962C8B-B14F-4D97-AF65-F5344CB8AC3E}">
        <p14:creationId xmlns:p14="http://schemas.microsoft.com/office/powerpoint/2010/main" val="895177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pPr/>
              <a:t>27</a:t>
            </a:fld>
            <a:endParaRPr lang="en-AU"/>
          </a:p>
        </p:txBody>
      </p:sp>
    </p:spTree>
    <p:extLst>
      <p:ext uri="{BB962C8B-B14F-4D97-AF65-F5344CB8AC3E}">
        <p14:creationId xmlns:p14="http://schemas.microsoft.com/office/powerpoint/2010/main" val="895177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pPr/>
              <a:t>28</a:t>
            </a:fld>
            <a:endParaRPr lang="en-AU"/>
          </a:p>
        </p:txBody>
      </p:sp>
    </p:spTree>
    <p:extLst>
      <p:ext uri="{BB962C8B-B14F-4D97-AF65-F5344CB8AC3E}">
        <p14:creationId xmlns:p14="http://schemas.microsoft.com/office/powerpoint/2010/main" val="1448853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pPr/>
              <a:t>30</a:t>
            </a:fld>
            <a:endParaRPr lang="en-AU"/>
          </a:p>
        </p:txBody>
      </p:sp>
    </p:spTree>
    <p:extLst>
      <p:ext uri="{BB962C8B-B14F-4D97-AF65-F5344CB8AC3E}">
        <p14:creationId xmlns:p14="http://schemas.microsoft.com/office/powerpoint/2010/main" val="4258747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43</a:t>
            </a:fld>
            <a:endParaRPr lang="en-AU"/>
          </a:p>
        </p:txBody>
      </p:sp>
    </p:spTree>
    <p:extLst>
      <p:ext uri="{BB962C8B-B14F-4D97-AF65-F5344CB8AC3E}">
        <p14:creationId xmlns:p14="http://schemas.microsoft.com/office/powerpoint/2010/main" val="1142774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44</a:t>
            </a:fld>
            <a:endParaRPr lang="en-AU"/>
          </a:p>
        </p:txBody>
      </p:sp>
    </p:spTree>
    <p:extLst>
      <p:ext uri="{BB962C8B-B14F-4D97-AF65-F5344CB8AC3E}">
        <p14:creationId xmlns:p14="http://schemas.microsoft.com/office/powerpoint/2010/main" val="776126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45</a:t>
            </a:fld>
            <a:endParaRPr lang="en-AU"/>
          </a:p>
        </p:txBody>
      </p:sp>
    </p:spTree>
    <p:extLst>
      <p:ext uri="{BB962C8B-B14F-4D97-AF65-F5344CB8AC3E}">
        <p14:creationId xmlns:p14="http://schemas.microsoft.com/office/powerpoint/2010/main" val="794875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pPr/>
              <a:t>2</a:t>
            </a:fld>
            <a:endParaRPr lang="en-AU"/>
          </a:p>
        </p:txBody>
      </p:sp>
    </p:spTree>
    <p:extLst>
      <p:ext uri="{BB962C8B-B14F-4D97-AF65-F5344CB8AC3E}">
        <p14:creationId xmlns:p14="http://schemas.microsoft.com/office/powerpoint/2010/main" val="1618621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pPr/>
              <a:t>3</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pPr/>
              <a:t>4</a:t>
            </a:fld>
            <a:endParaRPr lang="en-AU"/>
          </a:p>
        </p:txBody>
      </p:sp>
    </p:spTree>
    <p:extLst>
      <p:ext uri="{BB962C8B-B14F-4D97-AF65-F5344CB8AC3E}">
        <p14:creationId xmlns:p14="http://schemas.microsoft.com/office/powerpoint/2010/main" val="145772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A7CAC-0CBB-3244-89F7-59EAB3C9BB8D}" type="slidenum">
              <a:rPr lang="en-US" smtClean="0"/>
              <a:t>10</a:t>
            </a:fld>
            <a:endParaRPr lang="en-US"/>
          </a:p>
        </p:txBody>
      </p:sp>
    </p:spTree>
    <p:extLst>
      <p:ext uri="{BB962C8B-B14F-4D97-AF65-F5344CB8AC3E}">
        <p14:creationId xmlns:p14="http://schemas.microsoft.com/office/powerpoint/2010/main" val="589739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A7CAC-0CBB-3244-89F7-59EAB3C9BB8D}" type="slidenum">
              <a:rPr lang="en-US" smtClean="0"/>
              <a:t>11</a:t>
            </a:fld>
            <a:endParaRPr lang="en-US"/>
          </a:p>
        </p:txBody>
      </p:sp>
    </p:spTree>
    <p:extLst>
      <p:ext uri="{BB962C8B-B14F-4D97-AF65-F5344CB8AC3E}">
        <p14:creationId xmlns:p14="http://schemas.microsoft.com/office/powerpoint/2010/main" val="535313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A7CAC-0CBB-3244-89F7-59EAB3C9BB8D}" type="slidenum">
              <a:rPr lang="en-US" smtClean="0"/>
              <a:t>12</a:t>
            </a:fld>
            <a:endParaRPr lang="en-US"/>
          </a:p>
        </p:txBody>
      </p:sp>
    </p:spTree>
    <p:extLst>
      <p:ext uri="{BB962C8B-B14F-4D97-AF65-F5344CB8AC3E}">
        <p14:creationId xmlns:p14="http://schemas.microsoft.com/office/powerpoint/2010/main" val="348527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A7CAC-0CBB-3244-89F7-59EAB3C9BB8D}" type="slidenum">
              <a:rPr lang="en-US" smtClean="0"/>
              <a:t>15</a:t>
            </a:fld>
            <a:endParaRPr lang="en-US"/>
          </a:p>
        </p:txBody>
      </p:sp>
    </p:spTree>
    <p:extLst>
      <p:ext uri="{BB962C8B-B14F-4D97-AF65-F5344CB8AC3E}">
        <p14:creationId xmlns:p14="http://schemas.microsoft.com/office/powerpoint/2010/main" val="945818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A7CAC-0CBB-3244-89F7-59EAB3C9BB8D}" type="slidenum">
              <a:rPr lang="en-US" smtClean="0"/>
              <a:t>16</a:t>
            </a:fld>
            <a:endParaRPr lang="en-US"/>
          </a:p>
        </p:txBody>
      </p:sp>
    </p:spTree>
    <p:extLst>
      <p:ext uri="{BB962C8B-B14F-4D97-AF65-F5344CB8AC3E}">
        <p14:creationId xmlns:p14="http://schemas.microsoft.com/office/powerpoint/2010/main" val="1052894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1" i="0">
                <a:solidFill>
                  <a:schemeClr val="bg1"/>
                </a:solidFill>
                <a:latin typeface="Helvetica"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92325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1" baseline="0">
                <a:solidFill>
                  <a:schemeClr val="tx1">
                    <a:lumMod val="50000"/>
                    <a:lumOff val="50000"/>
                  </a:schemeClr>
                </a:solidFill>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dirty="0"/>
              <a:t>Case Study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dirty="0"/>
              <a:t>Single sentence slide (can run over multiple lines of text)</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i="0" baseline="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1" i="0">
                <a:solidFill>
                  <a:srgbClr val="229CD0"/>
                </a:solidFill>
                <a:latin typeface="Helvetica" pitchFamily="2" charset="0"/>
              </a:defRPr>
            </a:lvl1pPr>
          </a:lstStyle>
          <a:p>
            <a:r>
              <a:rPr lang="en-AU" noProof="0" dirty="0"/>
              <a:t>Split Layout Slide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dirty="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dirty="0"/>
              <a:t>Click icon to add image of </a:t>
            </a:r>
            <a:r>
              <a:rPr lang="en-AU" dirty="0" err="1"/>
              <a:t>presentere</a:t>
            </a:r>
            <a:endParaRPr lang="en-AU" dirty="0"/>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1"/>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dirty="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dirty="0"/>
              <a:t>Click icon to add image of </a:t>
            </a:r>
            <a:r>
              <a:rPr lang="en-AU" dirty="0" err="1"/>
              <a:t>presentere</a:t>
            </a:r>
            <a:endParaRPr lang="en-AU" dirty="0"/>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1">
                <a:solidFill>
                  <a:srgbClr val="229CD0"/>
                </a:solidFill>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1" i="0" dirty="0">
                <a:solidFill>
                  <a:schemeClr val="tx1">
                    <a:lumMod val="90000"/>
                    <a:lumOff val="10000"/>
                  </a:schemeClr>
                </a:solidFill>
                <a:latin typeface="Helvetica" charset="0"/>
                <a:ea typeface="Helvetica" charset="0"/>
                <a:cs typeface="Helvetica" charset="0"/>
              </a:rPr>
              <a:t>Resources for this workshop:</a:t>
            </a:r>
          </a:p>
        </p:txBody>
      </p:sp>
    </p:spTree>
    <p:extLst>
      <p:ext uri="{BB962C8B-B14F-4D97-AF65-F5344CB8AC3E}">
        <p14:creationId xmlns:p14="http://schemas.microsoft.com/office/powerpoint/2010/main" val="117761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dirty="0"/>
              <a:t>Click icon to add image of </a:t>
            </a:r>
            <a:r>
              <a:rPr lang="en-AU" dirty="0" err="1"/>
              <a:t>spresentere</a:t>
            </a:r>
            <a:endParaRPr lang="en-AU" dirty="0"/>
          </a:p>
        </p:txBody>
      </p:sp>
      <p:sp>
        <p:nvSpPr>
          <p:cNvPr id="3" name="Title 2"/>
          <p:cNvSpPr>
            <a:spLocks noGrp="1"/>
          </p:cNvSpPr>
          <p:nvPr>
            <p:ph type="title" hasCustomPrompt="1"/>
          </p:nvPr>
        </p:nvSpPr>
        <p:spPr>
          <a:xfrm>
            <a:off x="935301" y="814835"/>
            <a:ext cx="10296000" cy="887360"/>
          </a:xfrm>
        </p:spPr>
        <p:txBody>
          <a:bodyPr/>
          <a:lstStyle/>
          <a:p>
            <a:r>
              <a:rPr lang="en-US" dirty="0"/>
              <a:t>Before You 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dirty="0"/>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dirty="0"/>
              <a:t>Click icon to add image of </a:t>
            </a:r>
            <a:r>
              <a:rPr lang="en-AU" dirty="0" err="1"/>
              <a:t>spresentere</a:t>
            </a:r>
            <a:endParaRPr lang="en-AU"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1" i="0" kern="1200" dirty="0">
                <a:solidFill>
                  <a:schemeClr val="bg1"/>
                </a:solidFill>
                <a:latin typeface="Helvetica"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dirty="0"/>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485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1" i="0">
                <a:solidFill>
                  <a:srgbClr val="229CD0"/>
                </a:solidFill>
                <a:latin typeface="Helvetica"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84650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a:latin typeface="Helvetica"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8486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Helvetica" pitchFamily="2" charset="0"/>
              </a:defRPr>
            </a:lvl1pPr>
            <a:lvl2pPr>
              <a:defRPr sz="2800" b="0" i="0">
                <a:latin typeface="Helvetica" pitchFamily="2" charset="0"/>
              </a:defRPr>
            </a:lvl2pPr>
            <a:lvl3pPr>
              <a:defRPr sz="2800" b="0" i="0">
                <a:latin typeface="Helvetica" pitchFamily="2" charset="0"/>
              </a:defRPr>
            </a:lvl3pPr>
            <a:lvl4pPr>
              <a:defRPr sz="2800" b="0" i="0">
                <a:latin typeface="Helvetica" pitchFamily="2" charset="0"/>
              </a:defRPr>
            </a:lvl4pPr>
            <a:lvl5pPr>
              <a:defRPr sz="2800" b="0" i="0">
                <a:latin typeface="Helvetica"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2334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i="0">
                <a:solidFill>
                  <a:srgbClr val="229CD0"/>
                </a:solidFill>
                <a:latin typeface="Helvetica"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1144397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US" noProof="0" dirty="0"/>
              <a:t>Click icon to add picture</a:t>
            </a:r>
            <a:endParaRPr lang="en-AU" noProof="0" dirty="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1" i="0">
                <a:solidFill>
                  <a:schemeClr val="bg1"/>
                </a:solidFill>
                <a:latin typeface="Helvetica"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3745802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dirty="0"/>
              <a:t>Slide Title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dirty="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pPr/>
              <a:t>28/6/23</a:t>
            </a:fld>
            <a:endParaRPr lang="en-AU" noProof="0" dirty="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dirty="0"/>
          </a:p>
        </p:txBody>
      </p:sp>
    </p:spTree>
    <p:extLst>
      <p:ext uri="{BB962C8B-B14F-4D97-AF65-F5344CB8AC3E}">
        <p14:creationId xmlns:p14="http://schemas.microsoft.com/office/powerpoint/2010/main" val="26329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dirty="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pPr/>
              <a:t>28/6/23</a:t>
            </a:fld>
            <a:endParaRPr lang="en-AU" noProof="0" dirty="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dirty="0"/>
          </a:p>
        </p:txBody>
      </p:sp>
    </p:spTree>
    <p:extLst>
      <p:ext uri="{BB962C8B-B14F-4D97-AF65-F5344CB8AC3E}">
        <p14:creationId xmlns:p14="http://schemas.microsoft.com/office/powerpoint/2010/main" val="4133165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dirty="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pPr/>
              <a:t>28/6/23</a:t>
            </a:fld>
            <a:endParaRPr lang="en-AU" noProof="0" dirty="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dirty="0"/>
          </a:p>
        </p:txBody>
      </p:sp>
    </p:spTree>
    <p:extLst>
      <p:ext uri="{BB962C8B-B14F-4D97-AF65-F5344CB8AC3E}">
        <p14:creationId xmlns:p14="http://schemas.microsoft.com/office/powerpoint/2010/main" val="2340252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dirty="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pPr/>
              <a:t>28/6/23</a:t>
            </a:fld>
            <a:endParaRPr lang="en-AU" noProof="0" dirty="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dirty="0"/>
          </a:p>
        </p:txBody>
      </p:sp>
    </p:spTree>
    <p:extLst>
      <p:ext uri="{BB962C8B-B14F-4D97-AF65-F5344CB8AC3E}">
        <p14:creationId xmlns:p14="http://schemas.microsoft.com/office/powerpoint/2010/main" val="7526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dirty="0"/>
              <a:t>Acknowledgement</a:t>
            </a:r>
          </a:p>
          <a:p>
            <a:r>
              <a:rPr lang="en-AU" dirty="0"/>
              <a:t>Of Country </a:t>
            </a:r>
          </a:p>
        </p:txBody>
      </p:sp>
    </p:spTree>
    <p:extLst>
      <p:ext uri="{BB962C8B-B14F-4D97-AF65-F5344CB8AC3E}">
        <p14:creationId xmlns:p14="http://schemas.microsoft.com/office/powerpoint/2010/main" val="678094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2052462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5DEAC-ED26-921C-6BF4-5E9F527E6C6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0759A3A-3165-8FA7-ADB7-93E8C47AF8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8BD81B1-4884-1E6E-B67E-2B0E0FD56E96}"/>
              </a:ext>
            </a:extLst>
          </p:cNvPr>
          <p:cNvSpPr>
            <a:spLocks noGrp="1"/>
          </p:cNvSpPr>
          <p:nvPr>
            <p:ph type="dt" sz="half" idx="10"/>
          </p:nvPr>
        </p:nvSpPr>
        <p:spPr/>
        <p:txBody>
          <a:bodyPr/>
          <a:lstStyle/>
          <a:p>
            <a:fld id="{0F5D74E5-6C3F-4C43-89ED-86D08B955865}" type="datetimeFigureOut">
              <a:rPr lang="en-AU" smtClean="0"/>
              <a:t>28/6/23</a:t>
            </a:fld>
            <a:endParaRPr lang="en-AU"/>
          </a:p>
        </p:txBody>
      </p:sp>
      <p:sp>
        <p:nvSpPr>
          <p:cNvPr id="5" name="Footer Placeholder 4">
            <a:extLst>
              <a:ext uri="{FF2B5EF4-FFF2-40B4-BE49-F238E27FC236}">
                <a16:creationId xmlns:a16="http://schemas.microsoft.com/office/drawing/2014/main" id="{5554BA9B-A344-FCA6-8B69-6DECBCB3419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7008E88-4F87-B796-D393-792EB7ABDBC0}"/>
              </a:ext>
            </a:extLst>
          </p:cNvPr>
          <p:cNvSpPr>
            <a:spLocks noGrp="1"/>
          </p:cNvSpPr>
          <p:nvPr>
            <p:ph type="sldNum" sz="quarter" idx="12"/>
          </p:nvPr>
        </p:nvSpPr>
        <p:spPr/>
        <p:txBody>
          <a:bodyPr/>
          <a:lstStyle/>
          <a:p>
            <a:fld id="{0B8879E2-915E-4F84-9236-5C5E8BF14B44}" type="slidenum">
              <a:rPr lang="en-AU" smtClean="0"/>
              <a:t>‹#›</a:t>
            </a:fld>
            <a:endParaRPr lang="en-AU"/>
          </a:p>
        </p:txBody>
      </p:sp>
    </p:spTree>
    <p:extLst>
      <p:ext uri="{BB962C8B-B14F-4D97-AF65-F5344CB8AC3E}">
        <p14:creationId xmlns:p14="http://schemas.microsoft.com/office/powerpoint/2010/main" val="11485609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83469-6F2D-09A5-E4AA-DCE47ACEEFE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EEBE1FE-980D-A973-C50C-D0B20875A4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E4E8B93-8916-3ADD-3ECE-654CCE69FF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15E66EC-7A0F-C5A8-B666-78E524EA90BB}"/>
              </a:ext>
            </a:extLst>
          </p:cNvPr>
          <p:cNvSpPr>
            <a:spLocks noGrp="1"/>
          </p:cNvSpPr>
          <p:nvPr>
            <p:ph type="dt" sz="half" idx="10"/>
          </p:nvPr>
        </p:nvSpPr>
        <p:spPr/>
        <p:txBody>
          <a:bodyPr/>
          <a:lstStyle/>
          <a:p>
            <a:fld id="{0F5D74E5-6C3F-4C43-89ED-86D08B955865}" type="datetimeFigureOut">
              <a:rPr lang="en-AU" smtClean="0"/>
              <a:t>28/6/23</a:t>
            </a:fld>
            <a:endParaRPr lang="en-AU"/>
          </a:p>
        </p:txBody>
      </p:sp>
      <p:sp>
        <p:nvSpPr>
          <p:cNvPr id="6" name="Footer Placeholder 5">
            <a:extLst>
              <a:ext uri="{FF2B5EF4-FFF2-40B4-BE49-F238E27FC236}">
                <a16:creationId xmlns:a16="http://schemas.microsoft.com/office/drawing/2014/main" id="{2F9A7878-CB2C-8B70-D66C-049DF7A6AE8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6921AB7-5F9B-6493-E8F7-430725EB4539}"/>
              </a:ext>
            </a:extLst>
          </p:cNvPr>
          <p:cNvSpPr>
            <a:spLocks noGrp="1"/>
          </p:cNvSpPr>
          <p:nvPr>
            <p:ph type="sldNum" sz="quarter" idx="12"/>
          </p:nvPr>
        </p:nvSpPr>
        <p:spPr/>
        <p:txBody>
          <a:bodyPr/>
          <a:lstStyle/>
          <a:p>
            <a:fld id="{0B8879E2-915E-4F84-9236-5C5E8BF14B44}" type="slidenum">
              <a:rPr lang="en-AU" smtClean="0"/>
              <a:t>‹#›</a:t>
            </a:fld>
            <a:endParaRPr lang="en-AU"/>
          </a:p>
        </p:txBody>
      </p:sp>
    </p:spTree>
    <p:extLst>
      <p:ext uri="{BB962C8B-B14F-4D97-AF65-F5344CB8AC3E}">
        <p14:creationId xmlns:p14="http://schemas.microsoft.com/office/powerpoint/2010/main" val="2854540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1" i="0">
                <a:solidFill>
                  <a:schemeClr val="bg1"/>
                </a:solidFill>
                <a:latin typeface="Helvetica"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3356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baseline="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dirty="0"/>
              <a:t>Click icon to add picture</a:t>
            </a:r>
            <a:endParaRPr lang="en-AU" noProof="0" dirty="0"/>
          </a:p>
        </p:txBody>
      </p:sp>
    </p:spTree>
    <p:extLst>
      <p:ext uri="{BB962C8B-B14F-4D97-AF65-F5344CB8AC3E}">
        <p14:creationId xmlns:p14="http://schemas.microsoft.com/office/powerpoint/2010/main" val="191357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Helvetica"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dirty="0"/>
              <a:t>Basic Slide</a:t>
            </a:r>
          </a:p>
        </p:txBody>
      </p:sp>
    </p:spTree>
    <p:extLst>
      <p:ext uri="{BB962C8B-B14F-4D97-AF65-F5344CB8AC3E}">
        <p14:creationId xmlns:p14="http://schemas.microsoft.com/office/powerpoint/2010/main" val="28342855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64" r:id="rId1"/>
    <p:sldLayoutId id="2147483767" r:id="rId2"/>
    <p:sldLayoutId id="2147483771" r:id="rId3"/>
    <p:sldLayoutId id="2147483772" r:id="rId4"/>
    <p:sldLayoutId id="2147483773" r:id="rId5"/>
    <p:sldLayoutId id="2147483656" r:id="rId6"/>
    <p:sldLayoutId id="2147483776" r:id="rId7"/>
    <p:sldLayoutId id="2147483777" r:id="rId8"/>
    <p:sldLayoutId id="2147483667" r:id="rId9"/>
    <p:sldLayoutId id="2147483780" r:id="rId10"/>
    <p:sldLayoutId id="2147483781" r:id="rId11"/>
    <p:sldLayoutId id="2147483779" r:id="rId12"/>
    <p:sldLayoutId id="2147483782" r:id="rId13"/>
    <p:sldLayoutId id="2147483783" r:id="rId14"/>
    <p:sldLayoutId id="2147483676" r:id="rId15"/>
    <p:sldLayoutId id="2147483784" r:id="rId16"/>
    <p:sldLayoutId id="2147483786" r:id="rId17"/>
    <p:sldLayoutId id="2147483785" r:id="rId18"/>
    <p:sldLayoutId id="2147483774" r:id="rId19"/>
    <p:sldLayoutId id="2147483775" r:id="rId20"/>
    <p:sldLayoutId id="2147483713" r:id="rId21"/>
    <p:sldLayoutId id="2147483668" r:id="rId22"/>
    <p:sldLayoutId id="2147483669" r:id="rId23"/>
    <p:sldLayoutId id="2147483663" r:id="rId24"/>
    <p:sldLayoutId id="2147483649" r:id="rId25"/>
    <p:sldLayoutId id="2147483670" r:id="rId26"/>
    <p:sldLayoutId id="2147483672" r:id="rId27"/>
    <p:sldLayoutId id="2147483673" r:id="rId28"/>
    <p:sldLayoutId id="2147483674" r:id="rId29"/>
    <p:sldLayoutId id="2147483675" r:id="rId30"/>
    <p:sldLayoutId id="2147483787" r:id="rId31"/>
    <p:sldLayoutId id="2147483788" r:id="rId32"/>
  </p:sldLayoutIdLst>
  <p:hf hdr="0" ftr="0" dt="0"/>
  <p:txStyles>
    <p:titleStyle>
      <a:lvl1pPr algn="ctr" defTabSz="914400" rtl="0" eaLnBrk="1" latinLnBrk="0" hangingPunct="1">
        <a:lnSpc>
          <a:spcPct val="90000"/>
        </a:lnSpc>
        <a:spcBef>
          <a:spcPct val="0"/>
        </a:spcBef>
        <a:buNone/>
        <a:defRPr sz="5400" b="1" i="0" kern="1200">
          <a:solidFill>
            <a:srgbClr val="229CD0"/>
          </a:solidFill>
          <a:latin typeface="Helvetica" charset="0"/>
          <a:ea typeface="Helvetica" charset="0"/>
          <a:cs typeface="Helvetica"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3" Type="http://schemas.openxmlformats.org/officeDocument/2006/relationships/hyperlink" Target="http://www.rlc.org.au/training/resources/debts"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http://www.ndh.org.au/"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hyperlink" Target="http://www.legalaid.nsw.gov.au/" TargetMode="External"/><Relationship Id="rId4" Type="http://schemas.openxmlformats.org/officeDocument/2006/relationships/hyperlink" Target="http://www.clcs.org.au/legal-help"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www.rlc.org.au/training/resources/debts"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hyperlink" Target="http://rlc.org.au/training" TargetMode="External"/><Relationship Id="rId2" Type="http://schemas.openxmlformats.org/officeDocument/2006/relationships/image" Target="../media/image7.png"/><Relationship Id="rId1" Type="http://schemas.openxmlformats.org/officeDocument/2006/relationships/slideLayout" Target="../slideLayouts/slideLayout16.xml"/><Relationship Id="rId4" Type="http://schemas.openxmlformats.org/officeDocument/2006/relationships/hyperlink" Target="mailto:education@rlc.org.au"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tio.com.au/members/who-we-work-with" TargetMode="External"/><Relationship Id="rId2" Type="http://schemas.openxmlformats.org/officeDocument/2006/relationships/hyperlink" Target="https://www.afca.org.au/make-a-complaint/findafinancialfirm" TargetMode="External"/><Relationship Id="rId1" Type="http://schemas.openxmlformats.org/officeDocument/2006/relationships/slideLayout" Target="../slideLayouts/slideLayout9.xml"/><Relationship Id="rId4" Type="http://schemas.openxmlformats.org/officeDocument/2006/relationships/hyperlink" Target="https://www.ewon.com.au/page/suppliers/list-of-member-provider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7EC3B96A-DE35-4697-B1A4-A9B4098A48D3}"/>
              </a:ext>
            </a:extLst>
          </p:cNvPr>
          <p:cNvSpPr>
            <a:spLocks noGrp="1"/>
          </p:cNvSpPr>
          <p:nvPr>
            <p:ph type="subTitle" idx="1"/>
          </p:nvPr>
        </p:nvSpPr>
        <p:spPr>
          <a:xfrm>
            <a:off x="500063" y="1745560"/>
            <a:ext cx="11338369" cy="2147265"/>
          </a:xfrm>
        </p:spPr>
        <p:txBody>
          <a:bodyPr/>
          <a:lstStyle/>
          <a:p>
            <a:r>
              <a:rPr lang="en-AU" sz="2400" dirty="0">
                <a:solidFill>
                  <a:schemeClr val="tx1"/>
                </a:solidFill>
                <a:latin typeface="Arial" charset="0"/>
                <a:ea typeface="Arial" charset="0"/>
                <a:cs typeface="Arial" charset="0"/>
              </a:rPr>
              <a:t>While you are waiting for our webinar on </a:t>
            </a:r>
            <a:r>
              <a:rPr lang="en-AU" sz="2400" i="1" dirty="0">
                <a:solidFill>
                  <a:schemeClr val="tx1"/>
                </a:solidFill>
              </a:rPr>
              <a:t>Debts #2 EDR</a:t>
            </a:r>
            <a:r>
              <a:rPr lang="en-AU" sz="2400" b="1" dirty="0">
                <a:solidFill>
                  <a:schemeClr val="tx1"/>
                </a:solidFill>
                <a:latin typeface="Arial" charset="0"/>
                <a:ea typeface="Arial" charset="0"/>
                <a:cs typeface="Arial" charset="0"/>
              </a:rPr>
              <a:t>…</a:t>
            </a:r>
            <a:br>
              <a:rPr lang="en-AU" sz="2400" b="1" dirty="0">
                <a:solidFill>
                  <a:schemeClr val="tx1"/>
                </a:solidFill>
                <a:latin typeface="Arial" charset="0"/>
                <a:ea typeface="Arial" charset="0"/>
                <a:cs typeface="Arial" charset="0"/>
              </a:rPr>
            </a:br>
            <a:br>
              <a:rPr lang="en-AU" sz="2400" b="1" dirty="0">
                <a:solidFill>
                  <a:schemeClr val="tx1"/>
                </a:solidFill>
                <a:latin typeface="Arial" charset="0"/>
                <a:ea typeface="Arial" charset="0"/>
                <a:cs typeface="Arial" charset="0"/>
              </a:rPr>
            </a:br>
            <a:r>
              <a:rPr lang="en-AU" sz="2400" dirty="0">
                <a:solidFill>
                  <a:schemeClr val="tx1"/>
                </a:solidFill>
                <a:latin typeface="Arial" charset="0"/>
                <a:ea typeface="Arial" charset="0"/>
                <a:cs typeface="Arial" charset="0"/>
              </a:rPr>
              <a:t>Please do this 10-second poll - if you haven’t already for this webinar:</a:t>
            </a:r>
            <a:br>
              <a:rPr lang="en-AU" sz="2400" dirty="0">
                <a:solidFill>
                  <a:schemeClr val="tx1"/>
                </a:solidFill>
                <a:latin typeface="Arial" charset="0"/>
                <a:ea typeface="Arial" charset="0"/>
                <a:cs typeface="Arial" charset="0"/>
              </a:rPr>
            </a:br>
            <a:r>
              <a:rPr lang="en-AU" sz="2400" dirty="0" err="1">
                <a:latin typeface="Arial" charset="0"/>
                <a:ea typeface="Arial" charset="0"/>
                <a:cs typeface="Arial" charset="0"/>
              </a:rPr>
              <a:t>www.rlc.org.au</a:t>
            </a:r>
            <a:r>
              <a:rPr lang="en-AU" sz="2400" dirty="0">
                <a:latin typeface="Arial" charset="0"/>
                <a:ea typeface="Arial" charset="0"/>
                <a:cs typeface="Arial" charset="0"/>
              </a:rPr>
              <a:t>/poll</a:t>
            </a:r>
            <a:br>
              <a:rPr lang="en-AU" sz="2400" dirty="0">
                <a:solidFill>
                  <a:schemeClr val="tx1"/>
                </a:solidFill>
                <a:latin typeface="Arial" charset="0"/>
                <a:ea typeface="Arial" charset="0"/>
                <a:cs typeface="Arial" charset="0"/>
              </a:rPr>
            </a:br>
            <a:endParaRPr lang="en-AU" sz="2400" dirty="0">
              <a:solidFill>
                <a:schemeClr val="tx1"/>
              </a:solidFill>
            </a:endParaRPr>
          </a:p>
          <a:p>
            <a:r>
              <a:rPr lang="en-AU" sz="2400" dirty="0">
                <a:solidFill>
                  <a:schemeClr val="tx1"/>
                </a:solidFill>
              </a:rPr>
              <a:t>You can download today’s </a:t>
            </a:r>
            <a:r>
              <a:rPr lang="en-AU" sz="2400" dirty="0" err="1">
                <a:solidFill>
                  <a:schemeClr val="tx1"/>
                </a:solidFill>
              </a:rPr>
              <a:t>Powerpoint</a:t>
            </a:r>
            <a:r>
              <a:rPr lang="en-AU" sz="2400" dirty="0">
                <a:solidFill>
                  <a:schemeClr val="tx1"/>
                </a:solidFill>
              </a:rPr>
              <a:t> file at the bottom of this page:</a:t>
            </a:r>
            <a:br>
              <a:rPr lang="en-AU" sz="2400" dirty="0">
                <a:solidFill>
                  <a:schemeClr val="tx1"/>
                </a:solidFill>
              </a:rPr>
            </a:br>
            <a:r>
              <a:rPr lang="en-AU" sz="2400" dirty="0"/>
              <a:t>www.rlc.org.au/training/debts2</a:t>
            </a:r>
          </a:p>
          <a:p>
            <a:endParaRPr lang="en-AU" sz="2400" dirty="0">
              <a:solidFill>
                <a:schemeClr val="tx1"/>
              </a:solidFill>
            </a:endParaRPr>
          </a:p>
          <a:p>
            <a:r>
              <a:rPr lang="en-AU" sz="2400" dirty="0">
                <a:solidFill>
                  <a:schemeClr val="tx1"/>
                </a:solidFill>
              </a:rPr>
              <a:t>We will start the webinar shortly.</a:t>
            </a:r>
            <a:br>
              <a:rPr lang="en-US" sz="2400" dirty="0">
                <a:solidFill>
                  <a:schemeClr val="tx1"/>
                </a:solidFill>
              </a:rPr>
            </a:br>
            <a:endParaRPr lang="en-US" sz="2400" dirty="0">
              <a:solidFill>
                <a:schemeClr val="tx1"/>
              </a:solidFill>
            </a:endParaRPr>
          </a:p>
          <a:p>
            <a:endParaRPr lang="en-AU" sz="1500" b="0" dirty="0"/>
          </a:p>
          <a:p>
            <a:r>
              <a:rPr lang="en-US" sz="1600" b="0" dirty="0"/>
              <a:t>	</a:t>
            </a:r>
            <a:r>
              <a:rPr lang="en-AU" sz="1600" b="0" dirty="0"/>
              <a:t>			</a:t>
            </a:r>
          </a:p>
        </p:txBody>
      </p:sp>
    </p:spTree>
    <p:extLst>
      <p:ext uri="{BB962C8B-B14F-4D97-AF65-F5344CB8AC3E}">
        <p14:creationId xmlns:p14="http://schemas.microsoft.com/office/powerpoint/2010/main" val="4137977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1B0C-7610-BE4A-B907-798F4B25A977}"/>
              </a:ext>
            </a:extLst>
          </p:cNvPr>
          <p:cNvSpPr>
            <a:spLocks noGrp="1"/>
          </p:cNvSpPr>
          <p:nvPr>
            <p:ph type="title"/>
          </p:nvPr>
        </p:nvSpPr>
        <p:spPr/>
        <p:txBody>
          <a:bodyPr>
            <a:noAutofit/>
          </a:bodyPr>
          <a:lstStyle/>
          <a:p>
            <a:r>
              <a:rPr lang="en-US" sz="4000" dirty="0"/>
              <a:t>EDR: When should you seek legal advice?</a:t>
            </a:r>
          </a:p>
        </p:txBody>
      </p:sp>
      <p:sp>
        <p:nvSpPr>
          <p:cNvPr id="3" name="Text Placeholder 2">
            <a:extLst>
              <a:ext uri="{FF2B5EF4-FFF2-40B4-BE49-F238E27FC236}">
                <a16:creationId xmlns:a16="http://schemas.microsoft.com/office/drawing/2014/main" id="{F3A90A9D-78E3-0F43-9A3F-A6CDE7672554}"/>
              </a:ext>
            </a:extLst>
          </p:cNvPr>
          <p:cNvSpPr>
            <a:spLocks noGrp="1"/>
          </p:cNvSpPr>
          <p:nvPr>
            <p:ph type="body" sz="quarter" idx="13"/>
          </p:nvPr>
        </p:nvSpPr>
        <p:spPr>
          <a:xfrm>
            <a:off x="1048700" y="1635117"/>
            <a:ext cx="10237912" cy="4770499"/>
          </a:xfrm>
        </p:spPr>
        <p:txBody>
          <a:bodyPr>
            <a:noAutofit/>
          </a:bodyPr>
          <a:lstStyle/>
          <a:p>
            <a:r>
              <a:rPr lang="en-US" sz="2000" dirty="0"/>
              <a:t>Consider:</a:t>
            </a:r>
          </a:p>
          <a:p>
            <a:pPr lvl="1"/>
            <a:r>
              <a:rPr lang="en-US" sz="2000" dirty="0">
                <a:latin typeface="Helvetica" pitchFamily="2" charset="0"/>
              </a:rPr>
              <a:t>Is there a legal complaint (</a:t>
            </a:r>
            <a:r>
              <a:rPr lang="en-US" sz="2000" dirty="0" err="1">
                <a:latin typeface="Helvetica" pitchFamily="2" charset="0"/>
              </a:rPr>
              <a:t>eg.</a:t>
            </a:r>
            <a:r>
              <a:rPr lang="en-US" sz="2000" dirty="0">
                <a:latin typeface="Helvetica" pitchFamily="2" charset="0"/>
              </a:rPr>
              <a:t> breach of credit law)?</a:t>
            </a:r>
          </a:p>
          <a:p>
            <a:pPr lvl="1"/>
            <a:r>
              <a:rPr lang="en-US" sz="2000" dirty="0">
                <a:latin typeface="Helvetica" pitchFamily="2" charset="0"/>
              </a:rPr>
              <a:t>Is there a non-legal complaint (</a:t>
            </a:r>
            <a:r>
              <a:rPr lang="en-US" sz="2000" dirty="0" err="1">
                <a:latin typeface="Helvetica" pitchFamily="2" charset="0"/>
              </a:rPr>
              <a:t>eg.</a:t>
            </a:r>
            <a:r>
              <a:rPr lang="en-US" sz="2000" dirty="0">
                <a:latin typeface="Helvetica" pitchFamily="2" charset="0"/>
              </a:rPr>
              <a:t> customer service)?</a:t>
            </a:r>
          </a:p>
          <a:p>
            <a:pPr lvl="1"/>
            <a:r>
              <a:rPr lang="en-US" sz="2000" dirty="0">
                <a:latin typeface="Helvetica" pitchFamily="2" charset="0"/>
              </a:rPr>
              <a:t>Was there a refusal of financial hardship?</a:t>
            </a:r>
          </a:p>
          <a:p>
            <a:pPr lvl="1"/>
            <a:r>
              <a:rPr lang="en-US" sz="2000" dirty="0">
                <a:latin typeface="Helvetica" pitchFamily="2" charset="0"/>
              </a:rPr>
              <a:t>Is there a statement of claim or threat of legal action?</a:t>
            </a:r>
          </a:p>
          <a:p>
            <a:br>
              <a:rPr lang="en-AU" sz="2000" dirty="0"/>
            </a:br>
            <a:r>
              <a:rPr lang="en-AU" sz="2000" dirty="0"/>
              <a:t>If there is a suspicion of a legal issue, we recommend you get legal advice before starting EDR (or IDR, if you haven’t yet!)</a:t>
            </a:r>
          </a:p>
        </p:txBody>
      </p:sp>
    </p:spTree>
    <p:extLst>
      <p:ext uri="{BB962C8B-B14F-4D97-AF65-F5344CB8AC3E}">
        <p14:creationId xmlns:p14="http://schemas.microsoft.com/office/powerpoint/2010/main" val="278034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1B0C-7610-BE4A-B907-798F4B25A977}"/>
              </a:ext>
            </a:extLst>
          </p:cNvPr>
          <p:cNvSpPr>
            <a:spLocks noGrp="1"/>
          </p:cNvSpPr>
          <p:nvPr>
            <p:ph type="title"/>
          </p:nvPr>
        </p:nvSpPr>
        <p:spPr/>
        <p:txBody>
          <a:bodyPr>
            <a:noAutofit/>
          </a:bodyPr>
          <a:lstStyle/>
          <a:p>
            <a:r>
              <a:rPr lang="en-US" sz="4000" dirty="0"/>
              <a:t>Red flags – time to refer to lawyer!</a:t>
            </a:r>
          </a:p>
        </p:txBody>
      </p:sp>
      <p:sp>
        <p:nvSpPr>
          <p:cNvPr id="3" name="Text Placeholder 2">
            <a:extLst>
              <a:ext uri="{FF2B5EF4-FFF2-40B4-BE49-F238E27FC236}">
                <a16:creationId xmlns:a16="http://schemas.microsoft.com/office/drawing/2014/main" id="{F3A90A9D-78E3-0F43-9A3F-A6CDE7672554}"/>
              </a:ext>
            </a:extLst>
          </p:cNvPr>
          <p:cNvSpPr>
            <a:spLocks noGrp="1"/>
          </p:cNvSpPr>
          <p:nvPr>
            <p:ph type="body" sz="quarter" idx="13"/>
          </p:nvPr>
        </p:nvSpPr>
        <p:spPr>
          <a:xfrm>
            <a:off x="1048700" y="1635117"/>
            <a:ext cx="10237912" cy="4770499"/>
          </a:xfrm>
        </p:spPr>
        <p:txBody>
          <a:bodyPr>
            <a:noAutofit/>
          </a:bodyPr>
          <a:lstStyle/>
          <a:p>
            <a:pPr marL="457200" indent="-457200">
              <a:buFont typeface="Arial" panose="020B0604020202020204" pitchFamily="34" charset="0"/>
              <a:buChar char="•"/>
            </a:pPr>
            <a:r>
              <a:rPr lang="en-US" sz="2000" dirty="0"/>
              <a:t>Client was on a Centrelink income when they were approved by a lender</a:t>
            </a:r>
          </a:p>
          <a:p>
            <a:pPr marL="457200" indent="-457200">
              <a:buFont typeface="Arial" panose="020B0604020202020204" pitchFamily="34" charset="0"/>
              <a:buChar char="•"/>
            </a:pPr>
            <a:r>
              <a:rPr lang="en-US" sz="2000" dirty="0"/>
              <a:t>Client has multiple loans, telco accounts or leases at the same time</a:t>
            </a:r>
          </a:p>
          <a:p>
            <a:pPr marL="457200" indent="-457200">
              <a:buFont typeface="Arial" panose="020B0604020202020204" pitchFamily="34" charset="0"/>
              <a:buChar char="•"/>
            </a:pPr>
            <a:r>
              <a:rPr lang="en-US" sz="2000" dirty="0"/>
              <a:t>Client’s bill is extremely high compared to previous bills</a:t>
            </a:r>
          </a:p>
          <a:p>
            <a:pPr marL="457200" indent="-457200">
              <a:lnSpc>
                <a:spcPct val="100000"/>
              </a:lnSpc>
              <a:buFont typeface="Arial" panose="020B0604020202020204" pitchFamily="34" charset="0"/>
              <a:buChar char="•"/>
            </a:pPr>
            <a:r>
              <a:rPr lang="en-US" sz="2000" dirty="0"/>
              <a:t>Client has experienced domestic violence </a:t>
            </a:r>
          </a:p>
          <a:p>
            <a:pPr marL="457200" indent="-457200">
              <a:lnSpc>
                <a:spcPct val="100000"/>
              </a:lnSpc>
              <a:buFont typeface="Arial" panose="020B0604020202020204" pitchFamily="34" charset="0"/>
              <a:buChar char="•"/>
            </a:pPr>
            <a:r>
              <a:rPr lang="en-US" sz="2000" dirty="0"/>
              <a:t>Client does not speak English or has another significant vulnerability that was exploited by the creditor</a:t>
            </a:r>
          </a:p>
          <a:p>
            <a:pPr marL="457200" indent="-457200">
              <a:lnSpc>
                <a:spcPct val="100000"/>
              </a:lnSpc>
              <a:buFont typeface="Arial" panose="020B0604020202020204" pitchFamily="34" charset="0"/>
              <a:buChar char="•"/>
            </a:pPr>
            <a:r>
              <a:rPr lang="en-US" sz="2000" dirty="0"/>
              <a:t>The debt is 6 years old or more</a:t>
            </a:r>
          </a:p>
          <a:p>
            <a:pPr marL="457200" indent="-457200">
              <a:lnSpc>
                <a:spcPct val="100000"/>
              </a:lnSpc>
              <a:buFont typeface="Arial" panose="020B0604020202020204" pitchFamily="34" charset="0"/>
              <a:buChar char="•"/>
            </a:pPr>
            <a:r>
              <a:rPr lang="en-US" sz="2000" dirty="0"/>
              <a:t>Client has a disability.</a:t>
            </a:r>
          </a:p>
        </p:txBody>
      </p:sp>
    </p:spTree>
    <p:extLst>
      <p:ext uri="{BB962C8B-B14F-4D97-AF65-F5344CB8AC3E}">
        <p14:creationId xmlns:p14="http://schemas.microsoft.com/office/powerpoint/2010/main" val="2030705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1B0C-7610-BE4A-B907-798F4B25A977}"/>
              </a:ext>
            </a:extLst>
          </p:cNvPr>
          <p:cNvSpPr>
            <a:spLocks noGrp="1"/>
          </p:cNvSpPr>
          <p:nvPr>
            <p:ph type="title"/>
          </p:nvPr>
        </p:nvSpPr>
        <p:spPr/>
        <p:txBody>
          <a:bodyPr>
            <a:noAutofit/>
          </a:bodyPr>
          <a:lstStyle/>
          <a:p>
            <a:r>
              <a:rPr lang="en-US" sz="4000" dirty="0"/>
              <a:t>How do you lodge your dispute with EDR?</a:t>
            </a:r>
          </a:p>
        </p:txBody>
      </p:sp>
      <p:sp>
        <p:nvSpPr>
          <p:cNvPr id="3" name="Text Placeholder 2">
            <a:extLst>
              <a:ext uri="{FF2B5EF4-FFF2-40B4-BE49-F238E27FC236}">
                <a16:creationId xmlns:a16="http://schemas.microsoft.com/office/drawing/2014/main" id="{F3A90A9D-78E3-0F43-9A3F-A6CDE7672554}"/>
              </a:ext>
            </a:extLst>
          </p:cNvPr>
          <p:cNvSpPr>
            <a:spLocks noGrp="1"/>
          </p:cNvSpPr>
          <p:nvPr>
            <p:ph type="body" sz="quarter" idx="13"/>
          </p:nvPr>
        </p:nvSpPr>
        <p:spPr>
          <a:xfrm>
            <a:off x="1048700" y="1635117"/>
            <a:ext cx="10237912" cy="4770499"/>
          </a:xfrm>
        </p:spPr>
        <p:txBody>
          <a:bodyPr>
            <a:noAutofit/>
          </a:bodyPr>
          <a:lstStyle/>
          <a:p>
            <a:pPr marL="342900" indent="-342900">
              <a:buFont typeface="Arial" panose="020B0604020202020204" pitchFamily="34" charset="0"/>
              <a:buChar char="•"/>
            </a:pPr>
            <a:r>
              <a:rPr lang="en-US" sz="2000" dirty="0"/>
              <a:t>Normally, you have to lodge in writing. The simplest way is often online.</a:t>
            </a:r>
          </a:p>
          <a:p>
            <a:pPr marL="342900" indent="-342900">
              <a:buFont typeface="Arial" panose="020B0604020202020204" pitchFamily="34" charset="0"/>
              <a:buChar char="•"/>
            </a:pPr>
            <a:r>
              <a:rPr lang="en-US" sz="2000" dirty="0"/>
              <a:t>Some EDR schemes will accept complaints over the phone.</a:t>
            </a:r>
          </a:p>
          <a:p>
            <a:pPr marL="342900" indent="-342900">
              <a:buFont typeface="Arial" panose="020B0604020202020204" pitchFamily="34" charset="0"/>
              <a:buChar char="•"/>
            </a:pPr>
            <a:r>
              <a:rPr lang="en-US" sz="2000" dirty="0"/>
              <a:t>EDR schemes will provide translators and can work with the National Relay Service.</a:t>
            </a:r>
          </a:p>
          <a:p>
            <a:pPr marL="342900" indent="-342900">
              <a:buFont typeface="Arial" panose="020B0604020202020204" pitchFamily="34" charset="0"/>
              <a:buChar char="•"/>
            </a:pPr>
            <a:r>
              <a:rPr lang="en-US" sz="2000" dirty="0"/>
              <a:t>EDR schemes have representation allowed, and a signed authority is generally required.</a:t>
            </a:r>
            <a:endParaRPr lang="en-AU" sz="2000" dirty="0"/>
          </a:p>
        </p:txBody>
      </p:sp>
    </p:spTree>
    <p:extLst>
      <p:ext uri="{BB962C8B-B14F-4D97-AF65-F5344CB8AC3E}">
        <p14:creationId xmlns:p14="http://schemas.microsoft.com/office/powerpoint/2010/main" val="2521473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6604C-491D-665F-2331-BF43F852C2F7}"/>
              </a:ext>
            </a:extLst>
          </p:cNvPr>
          <p:cNvSpPr>
            <a:spLocks noGrp="1"/>
          </p:cNvSpPr>
          <p:nvPr>
            <p:ph type="title"/>
          </p:nvPr>
        </p:nvSpPr>
        <p:spPr/>
        <p:txBody>
          <a:bodyPr>
            <a:normAutofit/>
          </a:bodyPr>
          <a:lstStyle/>
          <a:p>
            <a:r>
              <a:rPr lang="en-US" sz="4000" dirty="0"/>
              <a:t>EDR process</a:t>
            </a:r>
            <a:endParaRPr lang="en-AU" sz="4000" dirty="0"/>
          </a:p>
        </p:txBody>
      </p:sp>
      <p:graphicFrame>
        <p:nvGraphicFramePr>
          <p:cNvPr id="4" name="Content Placeholder 3">
            <a:extLst>
              <a:ext uri="{FF2B5EF4-FFF2-40B4-BE49-F238E27FC236}">
                <a16:creationId xmlns:a16="http://schemas.microsoft.com/office/drawing/2014/main" id="{A932E111-71D1-E8A3-4C97-40BB597AE46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3004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AU" dirty="0"/>
              <a:t>Benefits of EDR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1B0C-7610-BE4A-B907-798F4B25A977}"/>
              </a:ext>
            </a:extLst>
          </p:cNvPr>
          <p:cNvSpPr>
            <a:spLocks noGrp="1"/>
          </p:cNvSpPr>
          <p:nvPr>
            <p:ph type="title"/>
          </p:nvPr>
        </p:nvSpPr>
        <p:spPr/>
        <p:txBody>
          <a:bodyPr>
            <a:noAutofit/>
          </a:bodyPr>
          <a:lstStyle/>
          <a:p>
            <a:r>
              <a:rPr lang="en-US" sz="4000" dirty="0"/>
              <a:t>Is EDR independent?</a:t>
            </a:r>
          </a:p>
        </p:txBody>
      </p:sp>
      <p:sp>
        <p:nvSpPr>
          <p:cNvPr id="3" name="Text Placeholder 2">
            <a:extLst>
              <a:ext uri="{FF2B5EF4-FFF2-40B4-BE49-F238E27FC236}">
                <a16:creationId xmlns:a16="http://schemas.microsoft.com/office/drawing/2014/main" id="{F3A90A9D-78E3-0F43-9A3F-A6CDE7672554}"/>
              </a:ext>
            </a:extLst>
          </p:cNvPr>
          <p:cNvSpPr>
            <a:spLocks noGrp="1"/>
          </p:cNvSpPr>
          <p:nvPr>
            <p:ph type="body" sz="quarter" idx="13"/>
          </p:nvPr>
        </p:nvSpPr>
        <p:spPr>
          <a:xfrm>
            <a:off x="1048700" y="1635117"/>
            <a:ext cx="10237912" cy="4770499"/>
          </a:xfrm>
        </p:spPr>
        <p:txBody>
          <a:bodyPr>
            <a:noAutofit/>
          </a:bodyPr>
          <a:lstStyle/>
          <a:p>
            <a:r>
              <a:rPr lang="en-US" sz="2000" dirty="0"/>
              <a:t>The schemes discussed here today: yes.</a:t>
            </a:r>
          </a:p>
          <a:p>
            <a:endParaRPr lang="en-US" sz="2000" dirty="0"/>
          </a:p>
          <a:p>
            <a:r>
              <a:rPr lang="en-AU" sz="2000" dirty="0"/>
              <a:t>All of these schemes have been assessed by the Information Commissioner as:</a:t>
            </a:r>
          </a:p>
          <a:p>
            <a:pPr lvl="1"/>
            <a:r>
              <a:rPr lang="en-AU" sz="2000" dirty="0"/>
              <a:t>Independent of the sector</a:t>
            </a:r>
          </a:p>
          <a:p>
            <a:pPr lvl="1"/>
            <a:r>
              <a:rPr lang="en-AU" sz="2000" dirty="0"/>
              <a:t>Fair and transparent</a:t>
            </a:r>
          </a:p>
          <a:p>
            <a:pPr lvl="1"/>
            <a:r>
              <a:rPr lang="en-AU" sz="2000" dirty="0"/>
              <a:t>Accountable to the public</a:t>
            </a:r>
          </a:p>
          <a:p>
            <a:pPr lvl="1"/>
            <a:r>
              <a:rPr lang="en-AU" sz="2000" dirty="0"/>
              <a:t>Efficient and effective</a:t>
            </a:r>
          </a:p>
          <a:p>
            <a:pPr lvl="1"/>
            <a:r>
              <a:rPr lang="en-AU" sz="2000" dirty="0"/>
              <a:t>Accessible.</a:t>
            </a:r>
          </a:p>
        </p:txBody>
      </p:sp>
    </p:spTree>
    <p:extLst>
      <p:ext uri="{BB962C8B-B14F-4D97-AF65-F5344CB8AC3E}">
        <p14:creationId xmlns:p14="http://schemas.microsoft.com/office/powerpoint/2010/main" val="2086195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1B0C-7610-BE4A-B907-798F4B25A977}"/>
              </a:ext>
            </a:extLst>
          </p:cNvPr>
          <p:cNvSpPr>
            <a:spLocks noGrp="1"/>
          </p:cNvSpPr>
          <p:nvPr>
            <p:ph type="title"/>
          </p:nvPr>
        </p:nvSpPr>
        <p:spPr/>
        <p:txBody>
          <a:bodyPr>
            <a:noAutofit/>
          </a:bodyPr>
          <a:lstStyle/>
          <a:p>
            <a:r>
              <a:rPr lang="en-US" sz="4000" dirty="0"/>
              <a:t>Benefits of EDR</a:t>
            </a:r>
          </a:p>
        </p:txBody>
      </p:sp>
      <p:sp>
        <p:nvSpPr>
          <p:cNvPr id="3" name="Text Placeholder 2">
            <a:extLst>
              <a:ext uri="{FF2B5EF4-FFF2-40B4-BE49-F238E27FC236}">
                <a16:creationId xmlns:a16="http://schemas.microsoft.com/office/drawing/2014/main" id="{F3A90A9D-78E3-0F43-9A3F-A6CDE7672554}"/>
              </a:ext>
            </a:extLst>
          </p:cNvPr>
          <p:cNvSpPr>
            <a:spLocks noGrp="1"/>
          </p:cNvSpPr>
          <p:nvPr>
            <p:ph type="body" sz="quarter" idx="13"/>
          </p:nvPr>
        </p:nvSpPr>
        <p:spPr>
          <a:xfrm>
            <a:off x="1048700" y="1635117"/>
            <a:ext cx="10237912" cy="4770499"/>
          </a:xfrm>
        </p:spPr>
        <p:txBody>
          <a:bodyPr>
            <a:noAutofit/>
          </a:bodyPr>
          <a:lstStyle/>
          <a:p>
            <a:pPr marL="457200" indent="-457200">
              <a:buFont typeface="Arial"/>
              <a:buChar char="•"/>
            </a:pPr>
            <a:r>
              <a:rPr lang="en-US" sz="2000" dirty="0"/>
              <a:t>Free for consumers and easy to access.</a:t>
            </a:r>
          </a:p>
          <a:p>
            <a:pPr marL="457200" indent="-457200">
              <a:buFont typeface="Arial"/>
              <a:buChar char="•"/>
            </a:pPr>
            <a:r>
              <a:rPr lang="en-AU" sz="2000" dirty="0"/>
              <a:t>All </a:t>
            </a:r>
            <a:r>
              <a:rPr lang="en-AU" sz="2000" b="1" dirty="0"/>
              <a:t>legal and enforcement/debt recovery action must stop </a:t>
            </a:r>
            <a:r>
              <a:rPr lang="en-AU" sz="2000" dirty="0"/>
              <a:t>(including court proceedings) while your matter is with the EDR scheme or while the EDR scheme considers your dispute.</a:t>
            </a:r>
          </a:p>
          <a:p>
            <a:pPr marL="457200" indent="-457200">
              <a:buFont typeface="Arial"/>
              <a:buChar char="•"/>
            </a:pPr>
            <a:r>
              <a:rPr lang="en-US" sz="2000" dirty="0"/>
              <a:t>EDR </a:t>
            </a:r>
            <a:r>
              <a:rPr lang="en-US" sz="2000" b="1" dirty="0"/>
              <a:t>decisions are binding </a:t>
            </a:r>
            <a:r>
              <a:rPr lang="en-US" sz="2000" dirty="0"/>
              <a:t>on the service provider/other party, but not on the consumer complainant if not agreed. </a:t>
            </a:r>
            <a:r>
              <a:rPr lang="en-US" sz="2000" dirty="0">
                <a:solidFill>
                  <a:schemeClr val="tx1"/>
                </a:solidFill>
              </a:rPr>
              <a:t>Complainants (consumers) retain their legal rights to take their matter to court if they do not agree with the outcome of EDR.</a:t>
            </a:r>
            <a:endParaRPr lang="en-US" sz="2000" dirty="0"/>
          </a:p>
          <a:p>
            <a:pPr marL="457200" indent="-457200">
              <a:buFont typeface="Arial"/>
              <a:buChar char="•"/>
            </a:pPr>
            <a:r>
              <a:rPr lang="en-US" sz="2000" dirty="0"/>
              <a:t>An EDR complaint can give the consumer extra time to deal with their financial hardship.</a:t>
            </a:r>
          </a:p>
        </p:txBody>
      </p:sp>
    </p:spTree>
    <p:extLst>
      <p:ext uri="{BB962C8B-B14F-4D97-AF65-F5344CB8AC3E}">
        <p14:creationId xmlns:p14="http://schemas.microsoft.com/office/powerpoint/2010/main" val="981903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ED9F-BBAB-742A-48B3-296AFF6AFCC3}"/>
              </a:ext>
            </a:extLst>
          </p:cNvPr>
          <p:cNvSpPr>
            <a:spLocks noGrp="1"/>
          </p:cNvSpPr>
          <p:nvPr>
            <p:ph type="title"/>
          </p:nvPr>
        </p:nvSpPr>
        <p:spPr/>
        <p:txBody>
          <a:bodyPr>
            <a:normAutofit/>
          </a:bodyPr>
          <a:lstStyle/>
          <a:p>
            <a:r>
              <a:rPr lang="en-US" sz="4000" dirty="0"/>
              <a:t>Debt collection – halting with EDR</a:t>
            </a:r>
            <a:endParaRPr lang="en-AU" sz="4000" dirty="0"/>
          </a:p>
        </p:txBody>
      </p:sp>
      <p:graphicFrame>
        <p:nvGraphicFramePr>
          <p:cNvPr id="5" name="Content Placeholder 4">
            <a:extLst>
              <a:ext uri="{FF2B5EF4-FFF2-40B4-BE49-F238E27FC236}">
                <a16:creationId xmlns:a16="http://schemas.microsoft.com/office/drawing/2014/main" id="{6E164E04-0FDA-9775-6202-C7D8D52CA72C}"/>
              </a:ext>
            </a:extLst>
          </p:cNvPr>
          <p:cNvGraphicFramePr>
            <a:graphicFrameLocks noGrp="1"/>
          </p:cNvGraphicFramePr>
          <p:nvPr>
            <p:ph sz="half" idx="1"/>
            <p:extLst>
              <p:ext uri="{D42A27DB-BD31-4B8C-83A1-F6EECF244321}">
                <p14:modId xmlns:p14="http://schemas.microsoft.com/office/powerpoint/2010/main" val="4117450694"/>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558B98D6-5A22-08F0-52A4-1589472566AF}"/>
              </a:ext>
            </a:extLst>
          </p:cNvPr>
          <p:cNvSpPr>
            <a:spLocks noGrp="1"/>
          </p:cNvSpPr>
          <p:nvPr>
            <p:ph sz="half" idx="2"/>
          </p:nvPr>
        </p:nvSpPr>
        <p:spPr>
          <a:xfrm>
            <a:off x="6172200" y="1690688"/>
            <a:ext cx="5181600" cy="4918659"/>
          </a:xfrm>
        </p:spPr>
        <p:txBody>
          <a:bodyPr>
            <a:normAutofit/>
          </a:bodyPr>
          <a:lstStyle/>
          <a:p>
            <a:r>
              <a:rPr lang="en-US" dirty="0"/>
              <a:t>A reminder letter, text, email or phone call occurs, reminding of the amount needs to be paid. </a:t>
            </a:r>
          </a:p>
          <a:p>
            <a:endParaRPr lang="en-US" dirty="0"/>
          </a:p>
          <a:p>
            <a:endParaRPr lang="en-US" dirty="0"/>
          </a:p>
          <a:p>
            <a:r>
              <a:rPr lang="en-US" dirty="0"/>
              <a:t>A debt collection agency, lawyer or the company may send a letter of demand, or notice of intent to sue.</a:t>
            </a:r>
          </a:p>
          <a:p>
            <a:endParaRPr lang="en-US" dirty="0"/>
          </a:p>
          <a:p>
            <a:endParaRPr lang="en-US" dirty="0"/>
          </a:p>
          <a:p>
            <a:r>
              <a:rPr lang="en-AU" dirty="0"/>
              <a:t>A statement of claim or summons is filed in court and served.</a:t>
            </a:r>
          </a:p>
        </p:txBody>
      </p:sp>
    </p:spTree>
    <p:extLst>
      <p:ext uri="{BB962C8B-B14F-4D97-AF65-F5344CB8AC3E}">
        <p14:creationId xmlns:p14="http://schemas.microsoft.com/office/powerpoint/2010/main" val="356462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A90A9D-78E3-0F43-9A3F-A6CDE7672554}"/>
              </a:ext>
            </a:extLst>
          </p:cNvPr>
          <p:cNvSpPr>
            <a:spLocks noGrp="1"/>
          </p:cNvSpPr>
          <p:nvPr>
            <p:ph type="body" sz="quarter" idx="13"/>
          </p:nvPr>
        </p:nvSpPr>
        <p:spPr>
          <a:xfrm>
            <a:off x="1048700" y="283779"/>
            <a:ext cx="10237912" cy="6121837"/>
          </a:xfrm>
        </p:spPr>
        <p:txBody>
          <a:bodyPr>
            <a:noAutofit/>
          </a:bodyPr>
          <a:lstStyle/>
          <a:p>
            <a:pPr algn="just"/>
            <a:r>
              <a:rPr lang="en-US" sz="4000" dirty="0"/>
              <a:t>At any of those stages, lodging a dispute with an EDR scheme can stop the action from progressing to the next step, and force the creditor to engage with you and the client.</a:t>
            </a:r>
            <a:endParaRPr lang="en-AU" sz="4000" dirty="0"/>
          </a:p>
        </p:txBody>
      </p:sp>
    </p:spTree>
    <p:extLst>
      <p:ext uri="{BB962C8B-B14F-4D97-AF65-F5344CB8AC3E}">
        <p14:creationId xmlns:p14="http://schemas.microsoft.com/office/powerpoint/2010/main" val="4080483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C5349-298F-7D04-0A82-DD0C2083C4E8}"/>
              </a:ext>
            </a:extLst>
          </p:cNvPr>
          <p:cNvSpPr>
            <a:spLocks noGrp="1"/>
          </p:cNvSpPr>
          <p:nvPr>
            <p:ph type="title"/>
          </p:nvPr>
        </p:nvSpPr>
        <p:spPr/>
        <p:txBody>
          <a:bodyPr>
            <a:normAutofit/>
          </a:bodyPr>
          <a:lstStyle/>
          <a:p>
            <a:r>
              <a:rPr lang="en-US" sz="4000" dirty="0"/>
              <a:t>Deadlines &amp; IDR</a:t>
            </a:r>
            <a:endParaRPr lang="en-AU" sz="4000" dirty="0"/>
          </a:p>
        </p:txBody>
      </p:sp>
      <p:sp>
        <p:nvSpPr>
          <p:cNvPr id="3" name="Content Placeholder 2">
            <a:extLst>
              <a:ext uri="{FF2B5EF4-FFF2-40B4-BE49-F238E27FC236}">
                <a16:creationId xmlns:a16="http://schemas.microsoft.com/office/drawing/2014/main" id="{F4D445A7-CC87-A50D-40AD-ECEEB735774F}"/>
              </a:ext>
            </a:extLst>
          </p:cNvPr>
          <p:cNvSpPr>
            <a:spLocks noGrp="1"/>
          </p:cNvSpPr>
          <p:nvPr>
            <p:ph sz="half" idx="1"/>
          </p:nvPr>
        </p:nvSpPr>
        <p:spPr/>
        <p:txBody>
          <a:bodyPr anchor="ctr">
            <a:noAutofit/>
          </a:bodyPr>
          <a:lstStyle/>
          <a:p>
            <a:r>
              <a:rPr lang="en-US" dirty="0"/>
              <a:t>A statement of claim or summons are documents that start a court claim.</a:t>
            </a:r>
            <a:br>
              <a:rPr lang="en-US" dirty="0"/>
            </a:br>
            <a:endParaRPr lang="en-US" dirty="0"/>
          </a:p>
          <a:p>
            <a:r>
              <a:rPr lang="en-US" dirty="0"/>
              <a:t>Must be personally served on client or posted by the court.</a:t>
            </a:r>
          </a:p>
          <a:p>
            <a:endParaRPr lang="en-US" dirty="0"/>
          </a:p>
          <a:p>
            <a:r>
              <a:rPr lang="en-US" dirty="0"/>
              <a:t>Creditor / Debt Collector is the “plaintiff”.</a:t>
            </a:r>
          </a:p>
          <a:p>
            <a:endParaRPr lang="en-US" dirty="0"/>
          </a:p>
          <a:p>
            <a:r>
              <a:rPr lang="en-US" dirty="0"/>
              <a:t>Debtor is the “defendant”.</a:t>
            </a:r>
          </a:p>
          <a:p>
            <a:endParaRPr lang="en-US" dirty="0"/>
          </a:p>
          <a:p>
            <a:r>
              <a:rPr lang="en-US" dirty="0"/>
              <a:t>Client has 28 days to respond (or see summons).</a:t>
            </a:r>
          </a:p>
        </p:txBody>
      </p:sp>
      <p:sp>
        <p:nvSpPr>
          <p:cNvPr id="4" name="Content Placeholder 3">
            <a:extLst>
              <a:ext uri="{FF2B5EF4-FFF2-40B4-BE49-F238E27FC236}">
                <a16:creationId xmlns:a16="http://schemas.microsoft.com/office/drawing/2014/main" id="{1BF58F21-665C-2765-07D9-FE4D4230A3BF}"/>
              </a:ext>
            </a:extLst>
          </p:cNvPr>
          <p:cNvSpPr>
            <a:spLocks noGrp="1"/>
          </p:cNvSpPr>
          <p:nvPr>
            <p:ph sz="half" idx="2"/>
          </p:nvPr>
        </p:nvSpPr>
        <p:spPr/>
        <p:txBody>
          <a:bodyPr anchor="ctr">
            <a:normAutofit/>
          </a:bodyPr>
          <a:lstStyle/>
          <a:p>
            <a:pPr>
              <a:lnSpc>
                <a:spcPct val="120000"/>
              </a:lnSpc>
            </a:pPr>
            <a:r>
              <a:rPr lang="en-US" dirty="0"/>
              <a:t>If no response, after 28 days, the plaintiff can apply for default judgment.</a:t>
            </a:r>
          </a:p>
          <a:p>
            <a:pPr>
              <a:lnSpc>
                <a:spcPct val="120000"/>
              </a:lnSpc>
            </a:pPr>
            <a:endParaRPr lang="en-US" dirty="0"/>
          </a:p>
          <a:p>
            <a:pPr>
              <a:lnSpc>
                <a:spcPct val="120000"/>
              </a:lnSpc>
            </a:pPr>
            <a:r>
              <a:rPr lang="en-US" dirty="0"/>
              <a:t>Judgment can be enforced through court.</a:t>
            </a:r>
          </a:p>
          <a:p>
            <a:pPr>
              <a:lnSpc>
                <a:spcPct val="120000"/>
              </a:lnSpc>
            </a:pPr>
            <a:endParaRPr lang="en-US" dirty="0"/>
          </a:p>
          <a:p>
            <a:pPr>
              <a:lnSpc>
                <a:spcPct val="120000"/>
              </a:lnSpc>
            </a:pPr>
            <a:r>
              <a:rPr lang="en-US" dirty="0"/>
              <a:t>Get legal advice </a:t>
            </a:r>
            <a:r>
              <a:rPr lang="en-US" b="1" dirty="0">
                <a:solidFill>
                  <a:srgbClr val="FF0000"/>
                </a:solidFill>
              </a:rPr>
              <a:t>immediately! </a:t>
            </a:r>
          </a:p>
          <a:p>
            <a:pPr>
              <a:lnSpc>
                <a:spcPct val="120000"/>
              </a:lnSpc>
            </a:pPr>
            <a:endParaRPr lang="en-US" b="1" dirty="0">
              <a:solidFill>
                <a:srgbClr val="FF0000"/>
              </a:solidFill>
            </a:endParaRPr>
          </a:p>
          <a:p>
            <a:pPr>
              <a:lnSpc>
                <a:spcPct val="120000"/>
              </a:lnSpc>
            </a:pPr>
            <a:r>
              <a:rPr lang="en-US" dirty="0" err="1"/>
              <a:t>Defence</a:t>
            </a:r>
            <a:r>
              <a:rPr lang="en-US" dirty="0"/>
              <a:t> can be argued at EDR</a:t>
            </a:r>
          </a:p>
        </p:txBody>
      </p:sp>
    </p:spTree>
    <p:extLst>
      <p:ext uri="{BB962C8B-B14F-4D97-AF65-F5344CB8AC3E}">
        <p14:creationId xmlns:p14="http://schemas.microsoft.com/office/powerpoint/2010/main" val="2214312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31DBEED-DD08-EF44-8C8D-81F1056BBFC2}"/>
              </a:ext>
            </a:extLst>
          </p:cNvPr>
          <p:cNvSpPr>
            <a:spLocks noGrp="1"/>
          </p:cNvSpPr>
          <p:nvPr>
            <p:ph type="subTitle" idx="1"/>
          </p:nvPr>
        </p:nvSpPr>
        <p:spPr/>
        <p:txBody>
          <a:bodyPr/>
          <a:lstStyle/>
          <a:p>
            <a:r>
              <a:rPr lang="en-AU" sz="4500" dirty="0"/>
              <a:t>Help! My Client has Problem Debts #2: </a:t>
            </a:r>
          </a:p>
          <a:p>
            <a:r>
              <a:rPr lang="en-AU" sz="4500" b="0" dirty="0"/>
              <a:t>External dispute resolution</a:t>
            </a:r>
            <a:br>
              <a:rPr lang="en-AU" sz="4500" b="0" dirty="0"/>
            </a:br>
            <a:br>
              <a:rPr lang="en-AU" sz="4500" b="0" dirty="0"/>
            </a:br>
            <a:r>
              <a:rPr lang="en-AU" sz="2400" b="0" dirty="0"/>
              <a:t>Amelia Klein</a:t>
            </a:r>
            <a:br>
              <a:rPr lang="en-AU" sz="4500" b="0" dirty="0"/>
            </a:br>
            <a:r>
              <a:rPr lang="en-US" sz="2400" b="0" dirty="0"/>
              <a:t>Credit, Debt and Consumer Law Solicitor, RLC</a:t>
            </a:r>
          </a:p>
        </p:txBody>
      </p:sp>
    </p:spTree>
    <p:extLst>
      <p:ext uri="{BB962C8B-B14F-4D97-AF65-F5344CB8AC3E}">
        <p14:creationId xmlns:p14="http://schemas.microsoft.com/office/powerpoint/2010/main" val="289754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35D92-5EBC-4CF4-89EB-D8DBC03ADDE2}"/>
              </a:ext>
            </a:extLst>
          </p:cNvPr>
          <p:cNvSpPr>
            <a:spLocks noGrp="1"/>
          </p:cNvSpPr>
          <p:nvPr>
            <p:ph type="title"/>
          </p:nvPr>
        </p:nvSpPr>
        <p:spPr/>
        <p:txBody>
          <a:bodyPr>
            <a:normAutofit/>
          </a:bodyPr>
          <a:lstStyle/>
          <a:p>
            <a:r>
              <a:rPr lang="en-US" sz="4000" dirty="0"/>
              <a:t>EDR puts a hold on court action </a:t>
            </a:r>
            <a:endParaRPr lang="en-AU" sz="4000" dirty="0"/>
          </a:p>
        </p:txBody>
      </p:sp>
      <p:sp>
        <p:nvSpPr>
          <p:cNvPr id="3" name="Content Placeholder 2">
            <a:extLst>
              <a:ext uri="{FF2B5EF4-FFF2-40B4-BE49-F238E27FC236}">
                <a16:creationId xmlns:a16="http://schemas.microsoft.com/office/drawing/2014/main" id="{924D60DD-C8E7-7CCD-84FA-1D94628B2DA9}"/>
              </a:ext>
            </a:extLst>
          </p:cNvPr>
          <p:cNvSpPr>
            <a:spLocks noGrp="1"/>
          </p:cNvSpPr>
          <p:nvPr>
            <p:ph idx="1"/>
          </p:nvPr>
        </p:nvSpPr>
        <p:spPr/>
        <p:txBody>
          <a:bodyPr anchor="ctr">
            <a:normAutofit/>
          </a:bodyPr>
          <a:lstStyle/>
          <a:p>
            <a:r>
              <a:rPr lang="en-US" b="1" dirty="0"/>
              <a:t>AFCA – </a:t>
            </a:r>
            <a:r>
              <a:rPr lang="en-US" dirty="0"/>
              <a:t>for the duration of the EDR</a:t>
            </a:r>
            <a:br>
              <a:rPr lang="en-US" dirty="0"/>
            </a:br>
            <a:endParaRPr lang="en-US" dirty="0"/>
          </a:p>
          <a:p>
            <a:endParaRPr lang="en-US" b="1" dirty="0"/>
          </a:p>
          <a:p>
            <a:r>
              <a:rPr lang="en-US" b="1" dirty="0"/>
              <a:t>TIO – </a:t>
            </a:r>
            <a:r>
              <a:rPr lang="en-US" dirty="0"/>
              <a:t>for the duration of the EDR </a:t>
            </a:r>
            <a:br>
              <a:rPr lang="en-US" dirty="0"/>
            </a:br>
            <a:endParaRPr lang="en-US" dirty="0"/>
          </a:p>
          <a:p>
            <a:endParaRPr lang="en-US" b="1" dirty="0"/>
          </a:p>
          <a:p>
            <a:r>
              <a:rPr lang="en-US" b="1" dirty="0"/>
              <a:t>EWON – </a:t>
            </a:r>
            <a:r>
              <a:rPr lang="en-US" dirty="0"/>
              <a:t>the </a:t>
            </a:r>
            <a:r>
              <a:rPr lang="en-AU" dirty="0"/>
              <a:t>earlier of:</a:t>
            </a:r>
          </a:p>
          <a:p>
            <a:pPr marL="0" indent="0">
              <a:buNone/>
            </a:pPr>
            <a:r>
              <a:rPr lang="en-AU" dirty="0"/>
              <a:t>a) 90 days after lodgement of complaint; and</a:t>
            </a:r>
          </a:p>
          <a:p>
            <a:pPr marL="0" indent="0">
              <a:buNone/>
            </a:pPr>
            <a:r>
              <a:rPr lang="en-AU" dirty="0"/>
              <a:t>b) the date that EWON closes or resolves the complaint</a:t>
            </a:r>
          </a:p>
        </p:txBody>
      </p:sp>
    </p:spTree>
    <p:extLst>
      <p:ext uri="{BB962C8B-B14F-4D97-AF65-F5344CB8AC3E}">
        <p14:creationId xmlns:p14="http://schemas.microsoft.com/office/powerpoint/2010/main" val="1914526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5C266-132B-AA9E-B3A9-5F0DAF504514}"/>
              </a:ext>
            </a:extLst>
          </p:cNvPr>
          <p:cNvSpPr>
            <a:spLocks noGrp="1"/>
          </p:cNvSpPr>
          <p:nvPr>
            <p:ph type="title"/>
          </p:nvPr>
        </p:nvSpPr>
        <p:spPr/>
        <p:txBody>
          <a:bodyPr>
            <a:normAutofit/>
          </a:bodyPr>
          <a:lstStyle/>
          <a:p>
            <a:r>
              <a:rPr lang="en-US" sz="4000" dirty="0"/>
              <a:t>EDR v Court – Benefits of EDR</a:t>
            </a:r>
            <a:endParaRPr lang="en-AU" sz="4000" dirty="0"/>
          </a:p>
        </p:txBody>
      </p:sp>
      <p:sp>
        <p:nvSpPr>
          <p:cNvPr id="3" name="Content Placeholder 2">
            <a:extLst>
              <a:ext uri="{FF2B5EF4-FFF2-40B4-BE49-F238E27FC236}">
                <a16:creationId xmlns:a16="http://schemas.microsoft.com/office/drawing/2014/main" id="{000E2F2B-E8A4-6AD5-0B38-92E4203E9B4A}"/>
              </a:ext>
            </a:extLst>
          </p:cNvPr>
          <p:cNvSpPr>
            <a:spLocks noGrp="1"/>
          </p:cNvSpPr>
          <p:nvPr>
            <p:ph idx="1"/>
          </p:nvPr>
        </p:nvSpPr>
        <p:spPr/>
        <p:txBody>
          <a:bodyPr/>
          <a:lstStyle/>
          <a:p>
            <a:pPr marL="571500" indent="-571500">
              <a:buFont typeface="Arial"/>
              <a:buChar char="•"/>
            </a:pPr>
            <a:endParaRPr lang="en-US" dirty="0"/>
          </a:p>
          <a:p>
            <a:pPr marL="571500" indent="-571500">
              <a:buFont typeface="Arial"/>
              <a:buChar char="•"/>
            </a:pPr>
            <a:endParaRPr lang="en-US" dirty="0"/>
          </a:p>
          <a:p>
            <a:pPr marL="571500" indent="-571500">
              <a:buFont typeface="Arial"/>
              <a:buChar char="•"/>
            </a:pPr>
            <a:r>
              <a:rPr lang="en-US" dirty="0"/>
              <a:t>Costs orders can be made against the unsuccessful party in court</a:t>
            </a:r>
          </a:p>
          <a:p>
            <a:pPr marL="571500" indent="-571500">
              <a:buFont typeface="Arial"/>
              <a:buChar char="•"/>
            </a:pPr>
            <a:r>
              <a:rPr lang="en-US" dirty="0"/>
              <a:t>Evidence standards are higher at court than EDR</a:t>
            </a:r>
          </a:p>
          <a:p>
            <a:pPr marL="571500" indent="-571500">
              <a:buFont typeface="Arial"/>
              <a:buChar char="•"/>
            </a:pPr>
            <a:r>
              <a:rPr lang="en-US" dirty="0"/>
              <a:t>Legal representation is expensive / unattainable for most people</a:t>
            </a:r>
          </a:p>
          <a:p>
            <a:pPr marL="571500" indent="-571500">
              <a:buFont typeface="Arial"/>
              <a:buChar char="•"/>
            </a:pPr>
            <a:r>
              <a:rPr lang="en-US" dirty="0"/>
              <a:t>Easier to get extensions in EDR</a:t>
            </a:r>
          </a:p>
          <a:p>
            <a:pPr marL="571500" indent="-571500">
              <a:buFont typeface="Arial"/>
              <a:buChar char="•"/>
            </a:pPr>
            <a:r>
              <a:rPr lang="en-US" dirty="0"/>
              <a:t>Court takes more time away from work and commitments</a:t>
            </a:r>
          </a:p>
          <a:p>
            <a:pPr marL="571500" indent="-571500">
              <a:buFont typeface="Arial"/>
              <a:buChar char="•"/>
            </a:pPr>
            <a:r>
              <a:rPr lang="en-US" dirty="0"/>
              <a:t>Judgments at court enforceable for 12 years</a:t>
            </a:r>
          </a:p>
          <a:p>
            <a:pPr marL="571500" indent="-571500">
              <a:buFont typeface="Arial"/>
              <a:buChar char="•"/>
            </a:pPr>
            <a:r>
              <a:rPr lang="en-US" dirty="0"/>
              <a:t>Court enforcement options</a:t>
            </a:r>
          </a:p>
          <a:p>
            <a:pPr marL="571500" indent="-571500">
              <a:buFont typeface="Arial"/>
              <a:buChar char="•"/>
            </a:pPr>
            <a:r>
              <a:rPr lang="en-US" dirty="0"/>
              <a:t>Pre and post judgment interest may be added to the debt</a:t>
            </a:r>
          </a:p>
        </p:txBody>
      </p:sp>
    </p:spTree>
    <p:extLst>
      <p:ext uri="{BB962C8B-B14F-4D97-AF65-F5344CB8AC3E}">
        <p14:creationId xmlns:p14="http://schemas.microsoft.com/office/powerpoint/2010/main" val="3286489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AU" dirty="0"/>
              <a:t>Overview of major EDR schemes</a:t>
            </a:r>
          </a:p>
        </p:txBody>
      </p:sp>
    </p:spTree>
    <p:extLst>
      <p:ext uri="{BB962C8B-B14F-4D97-AF65-F5344CB8AC3E}">
        <p14:creationId xmlns:p14="http://schemas.microsoft.com/office/powerpoint/2010/main" val="3631920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160D869-7388-8600-1CC9-3A4A7D303CA8}"/>
              </a:ext>
            </a:extLst>
          </p:cNvPr>
          <p:cNvPicPr>
            <a:picLocks noGrp="1" noChangeAspect="1"/>
          </p:cNvPicPr>
          <p:nvPr>
            <p:ph idx="1"/>
          </p:nvPr>
        </p:nvPicPr>
        <p:blipFill>
          <a:blip r:embed="rId2"/>
          <a:stretch>
            <a:fillRect/>
          </a:stretch>
        </p:blipFill>
        <p:spPr>
          <a:xfrm>
            <a:off x="673768" y="644874"/>
            <a:ext cx="8936983" cy="5532089"/>
          </a:xfrm>
          <a:prstGeom prst="rect">
            <a:avLst/>
          </a:prstGeom>
        </p:spPr>
      </p:pic>
    </p:spTree>
    <p:extLst>
      <p:ext uri="{BB962C8B-B14F-4D97-AF65-F5344CB8AC3E}">
        <p14:creationId xmlns:p14="http://schemas.microsoft.com/office/powerpoint/2010/main" val="1084544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836EB-769B-80C8-65D7-B8AF8E42D37B}"/>
              </a:ext>
            </a:extLst>
          </p:cNvPr>
          <p:cNvSpPr>
            <a:spLocks noGrp="1"/>
          </p:cNvSpPr>
          <p:nvPr>
            <p:ph type="title"/>
          </p:nvPr>
        </p:nvSpPr>
        <p:spPr/>
        <p:txBody>
          <a:bodyPr>
            <a:noAutofit/>
          </a:bodyPr>
          <a:lstStyle/>
          <a:p>
            <a:r>
              <a:rPr lang="en-US" sz="4000" dirty="0"/>
              <a:t>Australian Financial Complaints Authority (AFCA)</a:t>
            </a:r>
            <a:endParaRPr lang="en-AU" sz="4000" dirty="0"/>
          </a:p>
        </p:txBody>
      </p:sp>
      <p:sp>
        <p:nvSpPr>
          <p:cNvPr id="3" name="Content Placeholder 2">
            <a:extLst>
              <a:ext uri="{FF2B5EF4-FFF2-40B4-BE49-F238E27FC236}">
                <a16:creationId xmlns:a16="http://schemas.microsoft.com/office/drawing/2014/main" id="{940E7CCE-8B5F-4362-1DD9-F2A47581E821}"/>
              </a:ext>
            </a:extLst>
          </p:cNvPr>
          <p:cNvSpPr>
            <a:spLocks noGrp="1"/>
          </p:cNvSpPr>
          <p:nvPr>
            <p:ph idx="1"/>
          </p:nvPr>
        </p:nvSpPr>
        <p:spPr>
          <a:xfrm>
            <a:off x="838200" y="2258007"/>
            <a:ext cx="10515600" cy="4273421"/>
          </a:xfrm>
        </p:spPr>
        <p:txBody>
          <a:bodyPr>
            <a:normAutofit lnSpcReduction="10000"/>
          </a:bodyPr>
          <a:lstStyle/>
          <a:p>
            <a:r>
              <a:rPr lang="en-US" b="1" dirty="0"/>
              <a:t>Time limit</a:t>
            </a:r>
            <a:r>
              <a:rPr lang="en-US" dirty="0"/>
              <a:t>: Generally 2 years from IDR response, or 6 years from when you became aware of the problem, whichever is earlier.</a:t>
            </a:r>
          </a:p>
          <a:p>
            <a:pPr lvl="1"/>
            <a:r>
              <a:rPr lang="en-US" dirty="0"/>
              <a:t>For credit contracts, 2 years from lender’s IDR response or 2 years after end of credit contract, whichever is later.</a:t>
            </a:r>
          </a:p>
          <a:p>
            <a:pPr lvl="1"/>
            <a:r>
              <a:rPr lang="en-US" dirty="0"/>
              <a:t>Can be extended in some cases.</a:t>
            </a:r>
          </a:p>
          <a:p>
            <a:endParaRPr lang="en-US" dirty="0"/>
          </a:p>
          <a:p>
            <a:r>
              <a:rPr lang="en-US" dirty="0"/>
              <a:t>Considers complaints about financial firms including banks and loan providers, superannuation providers, some insurers (including insurers not paying out uninsured people in motor vehicle accidents).</a:t>
            </a:r>
          </a:p>
          <a:p>
            <a:endParaRPr lang="en-US" dirty="0"/>
          </a:p>
          <a:p>
            <a:r>
              <a:rPr lang="en-US" dirty="0"/>
              <a:t>If accepted by consumer, decision is binding. If not, can take complaint to Court – in Superannuation complaints, this is limited.</a:t>
            </a:r>
          </a:p>
        </p:txBody>
      </p:sp>
    </p:spTree>
    <p:extLst>
      <p:ext uri="{BB962C8B-B14F-4D97-AF65-F5344CB8AC3E}">
        <p14:creationId xmlns:p14="http://schemas.microsoft.com/office/powerpoint/2010/main" val="3955308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83C5B7D-E80A-DE42-A920-8467B4491A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6051" y="1"/>
            <a:ext cx="10614895" cy="6836712"/>
          </a:xfrm>
          <a:prstGeom prst="rect">
            <a:avLst/>
          </a:prstGeom>
        </p:spPr>
      </p:pic>
    </p:spTree>
    <p:extLst>
      <p:ext uri="{BB962C8B-B14F-4D97-AF65-F5344CB8AC3E}">
        <p14:creationId xmlns:p14="http://schemas.microsoft.com/office/powerpoint/2010/main" val="4285690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8CC7C-FD86-0056-95D7-22C79BE4451E}"/>
              </a:ext>
            </a:extLst>
          </p:cNvPr>
          <p:cNvSpPr>
            <a:spLocks noGrp="1"/>
          </p:cNvSpPr>
          <p:nvPr>
            <p:ph type="title"/>
          </p:nvPr>
        </p:nvSpPr>
        <p:spPr/>
        <p:txBody>
          <a:bodyPr>
            <a:noAutofit/>
          </a:bodyPr>
          <a:lstStyle/>
          <a:p>
            <a:r>
              <a:rPr lang="en-US" sz="4000" dirty="0"/>
              <a:t>Energy &amp; Water Ombudsman NSW (EWON)</a:t>
            </a:r>
            <a:endParaRPr lang="en-AU" sz="4000" dirty="0"/>
          </a:p>
        </p:txBody>
      </p:sp>
      <p:sp>
        <p:nvSpPr>
          <p:cNvPr id="3" name="Content Placeholder 2">
            <a:extLst>
              <a:ext uri="{FF2B5EF4-FFF2-40B4-BE49-F238E27FC236}">
                <a16:creationId xmlns:a16="http://schemas.microsoft.com/office/drawing/2014/main" id="{A09512A2-1014-DF31-584E-251DFC8A0924}"/>
              </a:ext>
            </a:extLst>
          </p:cNvPr>
          <p:cNvSpPr>
            <a:spLocks noGrp="1"/>
          </p:cNvSpPr>
          <p:nvPr>
            <p:ph idx="1"/>
          </p:nvPr>
        </p:nvSpPr>
        <p:spPr>
          <a:xfrm>
            <a:off x="935301" y="2220685"/>
            <a:ext cx="10300501" cy="3714073"/>
          </a:xfrm>
        </p:spPr>
        <p:txBody>
          <a:bodyPr/>
          <a:lstStyle/>
          <a:p>
            <a:r>
              <a:rPr lang="en-US" b="1" dirty="0"/>
              <a:t>Time limit</a:t>
            </a:r>
            <a:r>
              <a:rPr lang="en-US" dirty="0"/>
              <a:t>: 12 months after you became aware of the events you’d like to complain about.</a:t>
            </a:r>
          </a:p>
          <a:p>
            <a:pPr lvl="1"/>
            <a:r>
              <a:rPr lang="en-US" dirty="0"/>
              <a:t>Can be extended in some cases.</a:t>
            </a:r>
          </a:p>
          <a:p>
            <a:endParaRPr lang="en-US" dirty="0"/>
          </a:p>
          <a:p>
            <a:r>
              <a:rPr lang="en-US" dirty="0"/>
              <a:t>Can consider complaints for electricity, gas and water providers about disconnection, supply issues, billing and credit issues, customer transfers and back billing.</a:t>
            </a:r>
          </a:p>
          <a:p>
            <a:endParaRPr lang="en-US" dirty="0"/>
          </a:p>
          <a:p>
            <a:r>
              <a:rPr lang="en-US" dirty="0"/>
              <a:t>Review of decision can be requested within 28 days.</a:t>
            </a:r>
          </a:p>
          <a:p>
            <a:endParaRPr lang="en-US" dirty="0"/>
          </a:p>
          <a:p>
            <a:r>
              <a:rPr lang="en-US" dirty="0"/>
              <a:t>Decision is binding on provider if you accept it.</a:t>
            </a:r>
          </a:p>
          <a:p>
            <a:endParaRPr lang="en-AU" dirty="0"/>
          </a:p>
        </p:txBody>
      </p:sp>
    </p:spTree>
    <p:extLst>
      <p:ext uri="{BB962C8B-B14F-4D97-AF65-F5344CB8AC3E}">
        <p14:creationId xmlns:p14="http://schemas.microsoft.com/office/powerpoint/2010/main" val="2878341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49C42F7-0C8B-B642-8195-9A8CFFB1AF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5776" y="1"/>
            <a:ext cx="10627031" cy="6858000"/>
          </a:xfrm>
          <a:prstGeom prst="rect">
            <a:avLst/>
          </a:prstGeom>
        </p:spPr>
      </p:pic>
    </p:spTree>
    <p:extLst>
      <p:ext uri="{BB962C8B-B14F-4D97-AF65-F5344CB8AC3E}">
        <p14:creationId xmlns:p14="http://schemas.microsoft.com/office/powerpoint/2010/main" val="1964193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9F95E-41DE-AA58-046A-E5D26AF4639B}"/>
              </a:ext>
            </a:extLst>
          </p:cNvPr>
          <p:cNvSpPr>
            <a:spLocks noGrp="1"/>
          </p:cNvSpPr>
          <p:nvPr>
            <p:ph type="title"/>
          </p:nvPr>
        </p:nvSpPr>
        <p:spPr/>
        <p:txBody>
          <a:bodyPr>
            <a:noAutofit/>
          </a:bodyPr>
          <a:lstStyle/>
          <a:p>
            <a:r>
              <a:rPr lang="en-US" sz="4000" dirty="0"/>
              <a:t>Telecommunications Industry Ombudsman (TIO)</a:t>
            </a:r>
            <a:endParaRPr lang="en-AU" sz="4000" dirty="0"/>
          </a:p>
        </p:txBody>
      </p:sp>
      <p:sp>
        <p:nvSpPr>
          <p:cNvPr id="3" name="Content Placeholder 2">
            <a:extLst>
              <a:ext uri="{FF2B5EF4-FFF2-40B4-BE49-F238E27FC236}">
                <a16:creationId xmlns:a16="http://schemas.microsoft.com/office/drawing/2014/main" id="{11A3FBB8-7B68-75E0-D1C2-4AA43EF08645}"/>
              </a:ext>
            </a:extLst>
          </p:cNvPr>
          <p:cNvSpPr>
            <a:spLocks noGrp="1"/>
          </p:cNvSpPr>
          <p:nvPr>
            <p:ph idx="1"/>
          </p:nvPr>
        </p:nvSpPr>
        <p:spPr>
          <a:xfrm>
            <a:off x="935301" y="2071395"/>
            <a:ext cx="10300501" cy="3863363"/>
          </a:xfrm>
        </p:spPr>
        <p:txBody>
          <a:bodyPr/>
          <a:lstStyle/>
          <a:p>
            <a:r>
              <a:rPr lang="en-US" b="1" dirty="0"/>
              <a:t>Time limit</a:t>
            </a:r>
            <a:r>
              <a:rPr lang="en-US" dirty="0"/>
              <a:t>: 2 years since event or the customer became aware of it.</a:t>
            </a:r>
          </a:p>
          <a:p>
            <a:pPr lvl="1"/>
            <a:r>
              <a:rPr lang="en-US" dirty="0"/>
              <a:t>Can be extended to 6 years in some circumstances.</a:t>
            </a:r>
          </a:p>
          <a:p>
            <a:endParaRPr lang="en-AU" dirty="0"/>
          </a:p>
          <a:p>
            <a:r>
              <a:rPr lang="en-AU" dirty="0"/>
              <a:t>Can consider complaints about contracts, overcharging, new services, debt collection, exit fees, faults and drop outs.</a:t>
            </a:r>
          </a:p>
          <a:p>
            <a:endParaRPr lang="en-AU" dirty="0"/>
          </a:p>
          <a:p>
            <a:r>
              <a:rPr lang="en-AU" dirty="0"/>
              <a:t>If a review is offered to a decision, must be requested within 10-15 business days (correspondence will indicate which)</a:t>
            </a:r>
          </a:p>
          <a:p>
            <a:endParaRPr lang="en-AU" dirty="0"/>
          </a:p>
          <a:p>
            <a:r>
              <a:rPr lang="en-AU" dirty="0"/>
              <a:t>Can bind an organisation up to $100,000 and assist with referrals and support above $100,000.</a:t>
            </a:r>
            <a:endParaRPr lang="en-US" dirty="0"/>
          </a:p>
        </p:txBody>
      </p:sp>
    </p:spTree>
    <p:extLst>
      <p:ext uri="{BB962C8B-B14F-4D97-AF65-F5344CB8AC3E}">
        <p14:creationId xmlns:p14="http://schemas.microsoft.com/office/powerpoint/2010/main" val="1356626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rmAutofit/>
          </a:bodyPr>
          <a:lstStyle/>
          <a:p>
            <a:pPr>
              <a:spcBef>
                <a:spcPts val="300"/>
              </a:spcBef>
              <a:spcAft>
                <a:spcPts val="300"/>
              </a:spcAft>
            </a:pPr>
            <a:r>
              <a:rPr lang="en-US" sz="4000" dirty="0"/>
              <a:t>Other EDR Schemes</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p:txBody>
          <a:bodyPr/>
          <a:lstStyle/>
          <a:p>
            <a:pPr marL="342900" indent="-342900">
              <a:buFont typeface="Arial" panose="020B0604020202020204" pitchFamily="34" charset="0"/>
              <a:buChar char="•"/>
            </a:pPr>
            <a:r>
              <a:rPr lang="en-US" dirty="0"/>
              <a:t>Tolling Customer Ombudsman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Commonwealth Ombudsman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NSW Ombudsman and equivalents in other states and territories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Office of the Australian Information Commissioner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Information and Privacy Commission NSW and equivalents in other states and territories</a:t>
            </a:r>
            <a:endParaRPr lang="en-AU" dirty="0"/>
          </a:p>
        </p:txBody>
      </p:sp>
    </p:spTree>
    <p:extLst>
      <p:ext uri="{BB962C8B-B14F-4D97-AF65-F5344CB8AC3E}">
        <p14:creationId xmlns:p14="http://schemas.microsoft.com/office/powerpoint/2010/main" val="3244486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C22DD25-61AE-413C-B4D2-EF2365C9B2E1}" type="slidenum">
              <a:rPr lang="en-AU" noProof="0" smtClean="0"/>
              <a:pPr/>
              <a:t>30</a:t>
            </a:fld>
            <a:endParaRPr lang="en-AU" noProof="0"/>
          </a:p>
        </p:txBody>
      </p:sp>
      <p:sp>
        <p:nvSpPr>
          <p:cNvPr id="6" name="Picture Placeholder 5">
            <a:extLst>
              <a:ext uri="{FF2B5EF4-FFF2-40B4-BE49-F238E27FC236}">
                <a16:creationId xmlns:a16="http://schemas.microsoft.com/office/drawing/2014/main" id="{7F51EA7E-F179-D840-9BA3-3D61EEECC06C}"/>
              </a:ext>
            </a:extLst>
          </p:cNvPr>
          <p:cNvSpPr>
            <a:spLocks noGrp="1"/>
          </p:cNvSpPr>
          <p:nvPr>
            <p:ph type="pic" sz="quarter" idx="13"/>
          </p:nvPr>
        </p:nvSpPr>
        <p:spPr>
          <a:solidFill>
            <a:schemeClr val="bg1"/>
          </a:solidFill>
        </p:spPr>
      </p:sp>
      <p:sp>
        <p:nvSpPr>
          <p:cNvPr id="4" name="Subtitle 3"/>
          <p:cNvSpPr>
            <a:spLocks noGrp="1"/>
          </p:cNvSpPr>
          <p:nvPr>
            <p:ph type="subTitle" idx="1"/>
          </p:nvPr>
        </p:nvSpPr>
        <p:spPr/>
        <p:txBody>
          <a:bodyPr/>
          <a:lstStyle/>
          <a:p>
            <a:r>
              <a:rPr lang="en-US" dirty="0"/>
              <a:t>Sam</a:t>
            </a:r>
          </a:p>
        </p:txBody>
      </p:sp>
    </p:spTree>
    <p:extLst>
      <p:ext uri="{BB962C8B-B14F-4D97-AF65-F5344CB8AC3E}">
        <p14:creationId xmlns:p14="http://schemas.microsoft.com/office/powerpoint/2010/main" val="21197987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rmAutofit/>
          </a:bodyPr>
          <a:lstStyle/>
          <a:p>
            <a:pPr>
              <a:spcBef>
                <a:spcPts val="300"/>
              </a:spcBef>
              <a:spcAft>
                <a:spcPts val="300"/>
              </a:spcAft>
            </a:pPr>
            <a:r>
              <a:rPr lang="en-US" sz="4000" dirty="0"/>
              <a:t>Sam’s story</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p:txBody>
          <a:bodyPr/>
          <a:lstStyle/>
          <a:p>
            <a:r>
              <a:rPr lang="en-US" dirty="0"/>
              <a:t>Sam comes to an appointment with you a folder full of documents, overwhelmed and struggling to manage a number of debts.</a:t>
            </a:r>
          </a:p>
          <a:p>
            <a:endParaRPr lang="en-US" dirty="0"/>
          </a:p>
          <a:p>
            <a:r>
              <a:rPr lang="en-US" dirty="0"/>
              <a:t>She is 35 years old and lives with her father, an aged pensioner, and her three children. She has been in receipt of the Centrelink support payments since she was 21 years old and dropped out of university. She is the carer for her father, who has dementia and needs support getting to appointments, and sole parent for her three children.</a:t>
            </a:r>
          </a:p>
          <a:p>
            <a:endParaRPr lang="en-US" dirty="0"/>
          </a:p>
          <a:p>
            <a:r>
              <a:rPr lang="en-US" dirty="0"/>
              <a:t>She has no significant assets or savings.</a:t>
            </a:r>
          </a:p>
          <a:p>
            <a:endParaRPr lang="en-US" dirty="0"/>
          </a:p>
          <a:p>
            <a:r>
              <a:rPr lang="en-US" dirty="0"/>
              <a:t>She hands you a statement of claim, an electricity bill, two letters from different debt collectors and a letter from a car insurer.</a:t>
            </a:r>
            <a:endParaRPr lang="en-AU" dirty="0"/>
          </a:p>
        </p:txBody>
      </p:sp>
    </p:spTree>
    <p:extLst>
      <p:ext uri="{BB962C8B-B14F-4D97-AF65-F5344CB8AC3E}">
        <p14:creationId xmlns:p14="http://schemas.microsoft.com/office/powerpoint/2010/main" val="10139554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rmAutofit/>
          </a:bodyPr>
          <a:lstStyle/>
          <a:p>
            <a:pPr>
              <a:spcBef>
                <a:spcPts val="300"/>
              </a:spcBef>
              <a:spcAft>
                <a:spcPts val="300"/>
              </a:spcAft>
            </a:pPr>
            <a:r>
              <a:rPr lang="en-US" sz="4000" dirty="0"/>
              <a:t>Sam’s story: Statement of Claim</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p:txBody>
          <a:bodyPr/>
          <a:lstStyle/>
          <a:p>
            <a:r>
              <a:rPr lang="en-US" dirty="0"/>
              <a:t>The Statement of Claim is for a $20,000 limit credit card.</a:t>
            </a:r>
          </a:p>
          <a:p>
            <a:endParaRPr lang="en-US" dirty="0"/>
          </a:p>
          <a:p>
            <a:r>
              <a:rPr lang="en-US" dirty="0"/>
              <a:t>The debt has increased to $28,000 with interest, legal fees and charges.</a:t>
            </a:r>
          </a:p>
          <a:p>
            <a:endParaRPr lang="en-US" dirty="0"/>
          </a:p>
          <a:p>
            <a:r>
              <a:rPr lang="en-US" dirty="0"/>
              <a:t>Sam was in receipt of a Single Parenting Payment when she obtained the credit card, and used it to pay for essentials for herself and her family. What should you do?</a:t>
            </a:r>
          </a:p>
          <a:p>
            <a:endParaRPr lang="en-US" dirty="0"/>
          </a:p>
        </p:txBody>
      </p:sp>
    </p:spTree>
    <p:extLst>
      <p:ext uri="{BB962C8B-B14F-4D97-AF65-F5344CB8AC3E}">
        <p14:creationId xmlns:p14="http://schemas.microsoft.com/office/powerpoint/2010/main" val="1161476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rmAutofit/>
          </a:bodyPr>
          <a:lstStyle/>
          <a:p>
            <a:pPr>
              <a:spcBef>
                <a:spcPts val="300"/>
              </a:spcBef>
              <a:spcAft>
                <a:spcPts val="300"/>
              </a:spcAft>
            </a:pPr>
            <a:r>
              <a:rPr lang="en-US" sz="4000" dirty="0"/>
              <a:t>Sam’s story: Statement of Claim</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p:txBody>
          <a:bodyPr/>
          <a:lstStyle/>
          <a:p>
            <a:r>
              <a:rPr lang="en-US" dirty="0"/>
              <a:t>The Statement of Claim is for a $20,000 limit credit card.</a:t>
            </a:r>
          </a:p>
          <a:p>
            <a:endParaRPr lang="en-US" dirty="0"/>
          </a:p>
          <a:p>
            <a:r>
              <a:rPr lang="en-US" dirty="0"/>
              <a:t>The debt has increased to $28,000 with interest, legal fees and charges.</a:t>
            </a:r>
          </a:p>
          <a:p>
            <a:endParaRPr lang="en-US" dirty="0"/>
          </a:p>
          <a:p>
            <a:r>
              <a:rPr lang="en-US" dirty="0"/>
              <a:t>Sam was in receipt of a Single Parenting Payment when she obtained the credit card, and used it to pay for essentials for herself and her family. What should you do?</a:t>
            </a:r>
          </a:p>
          <a:p>
            <a:endParaRPr lang="en-US" dirty="0"/>
          </a:p>
          <a:p>
            <a:r>
              <a:rPr lang="en-US" dirty="0">
                <a:solidFill>
                  <a:schemeClr val="accent6"/>
                </a:solidFill>
              </a:rPr>
              <a:t>An application should be lodged with AFCA within 28 days of the Statement of Claim being received, relating to:</a:t>
            </a:r>
            <a:br>
              <a:rPr lang="en-US" dirty="0">
                <a:solidFill>
                  <a:schemeClr val="accent6"/>
                </a:solidFill>
              </a:rPr>
            </a:br>
            <a:endParaRPr lang="en-US" dirty="0">
              <a:solidFill>
                <a:schemeClr val="accent6"/>
              </a:solidFill>
            </a:endParaRPr>
          </a:p>
          <a:p>
            <a:pPr lvl="1">
              <a:buFont typeface="Wingdings" panose="05000000000000000000" pitchFamily="2" charset="2"/>
              <a:buChar char="ü"/>
            </a:pPr>
            <a:r>
              <a:rPr lang="en-US" dirty="0">
                <a:solidFill>
                  <a:schemeClr val="accent6"/>
                </a:solidFill>
              </a:rPr>
              <a:t>Responsible lending; and</a:t>
            </a:r>
          </a:p>
          <a:p>
            <a:pPr lvl="1">
              <a:buFont typeface="Wingdings" panose="05000000000000000000" pitchFamily="2" charset="2"/>
              <a:buChar char="ü"/>
            </a:pPr>
            <a:r>
              <a:rPr lang="en-US" dirty="0">
                <a:solidFill>
                  <a:schemeClr val="accent6"/>
                </a:solidFill>
              </a:rPr>
              <a:t>Financial hardship.</a:t>
            </a:r>
            <a:endParaRPr lang="en-AU" dirty="0">
              <a:solidFill>
                <a:schemeClr val="accent6"/>
              </a:solidFill>
            </a:endParaRPr>
          </a:p>
        </p:txBody>
      </p:sp>
    </p:spTree>
    <p:extLst>
      <p:ext uri="{BB962C8B-B14F-4D97-AF65-F5344CB8AC3E}">
        <p14:creationId xmlns:p14="http://schemas.microsoft.com/office/powerpoint/2010/main" val="647917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Autofit/>
          </a:bodyPr>
          <a:lstStyle/>
          <a:p>
            <a:pPr>
              <a:spcBef>
                <a:spcPts val="300"/>
              </a:spcBef>
              <a:spcAft>
                <a:spcPts val="300"/>
              </a:spcAft>
            </a:pPr>
            <a:r>
              <a:rPr lang="en-US" sz="4000" dirty="0"/>
              <a:t>Sam’s story: </a:t>
            </a:r>
            <a:br>
              <a:rPr lang="en-US" sz="4000" dirty="0"/>
            </a:br>
            <a:r>
              <a:rPr lang="en-US" sz="4000" dirty="0"/>
              <a:t>Letter from Debt Collector #1</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a:xfrm>
            <a:off x="935301" y="1804737"/>
            <a:ext cx="10410478" cy="4130022"/>
          </a:xfrm>
        </p:spPr>
        <p:txBody>
          <a:bodyPr/>
          <a:lstStyle/>
          <a:p>
            <a:r>
              <a:rPr lang="en-US" dirty="0"/>
              <a:t>Sam has received a letter from a debt collector demanding repayment for a payday loan that she took out 8 years ago – she tells you she knows it was then, because it was used to pay for nursery furniture for her youngest child. She was unable to make any repayments.</a:t>
            </a:r>
          </a:p>
          <a:p>
            <a:endParaRPr lang="en-US" dirty="0"/>
          </a:p>
          <a:p>
            <a:r>
              <a:rPr lang="en-US" dirty="0"/>
              <a:t>She has moved a number of times before settling with her father, and didn’t hear anything else about the loan since. </a:t>
            </a:r>
          </a:p>
          <a:p>
            <a:endParaRPr lang="en-US" dirty="0"/>
          </a:p>
        </p:txBody>
      </p:sp>
    </p:spTree>
    <p:extLst>
      <p:ext uri="{BB962C8B-B14F-4D97-AF65-F5344CB8AC3E}">
        <p14:creationId xmlns:p14="http://schemas.microsoft.com/office/powerpoint/2010/main" val="4162651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Autofit/>
          </a:bodyPr>
          <a:lstStyle/>
          <a:p>
            <a:pPr>
              <a:spcBef>
                <a:spcPts val="300"/>
              </a:spcBef>
              <a:spcAft>
                <a:spcPts val="300"/>
              </a:spcAft>
            </a:pPr>
            <a:r>
              <a:rPr lang="en-US" sz="4000" dirty="0"/>
              <a:t>Sam’s story: </a:t>
            </a:r>
            <a:br>
              <a:rPr lang="en-US" sz="4000" dirty="0"/>
            </a:br>
            <a:r>
              <a:rPr lang="en-US" sz="4000" dirty="0"/>
              <a:t>Letter from Debt Collector #1</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a:xfrm>
            <a:off x="935301" y="1804737"/>
            <a:ext cx="10410478" cy="4130022"/>
          </a:xfrm>
        </p:spPr>
        <p:txBody>
          <a:bodyPr/>
          <a:lstStyle/>
          <a:p>
            <a:r>
              <a:rPr lang="en-US" dirty="0"/>
              <a:t>Sam has received a letter from a debt collector demanding repayment for a payday loan that she took out 8 years ago – she tells you she knows it was then, because it was used to pay for nursery furniture for her youngest child. She was unable to make any repayments.</a:t>
            </a:r>
          </a:p>
          <a:p>
            <a:endParaRPr lang="en-US" dirty="0"/>
          </a:p>
          <a:p>
            <a:r>
              <a:rPr lang="en-US" dirty="0"/>
              <a:t>She has moved a number of times before settling with her father, and didn’t hear anything else about the loan since. </a:t>
            </a:r>
          </a:p>
          <a:p>
            <a:endParaRPr lang="en-US" dirty="0"/>
          </a:p>
          <a:p>
            <a:r>
              <a:rPr lang="en-US" dirty="0">
                <a:solidFill>
                  <a:schemeClr val="accent6"/>
                </a:solidFill>
              </a:rPr>
              <a:t>Try IDR first – if it fails, get legal advice and lodge a complaint with AFCA on the basis of:</a:t>
            </a:r>
          </a:p>
          <a:p>
            <a:pPr lvl="1">
              <a:buFont typeface="Wingdings" panose="05000000000000000000" pitchFamily="2" charset="2"/>
              <a:buChar char="ü"/>
            </a:pPr>
            <a:r>
              <a:rPr lang="en-US" dirty="0">
                <a:solidFill>
                  <a:schemeClr val="accent6"/>
                </a:solidFill>
              </a:rPr>
              <a:t>Outside time limit (6 years from when the debt arose, payment was made, or acknowledged in writing); and</a:t>
            </a:r>
          </a:p>
          <a:p>
            <a:pPr lvl="1">
              <a:buFont typeface="Wingdings" panose="05000000000000000000" pitchFamily="2" charset="2"/>
              <a:buChar char="ü"/>
            </a:pPr>
            <a:r>
              <a:rPr lang="en-US" dirty="0">
                <a:solidFill>
                  <a:schemeClr val="accent6"/>
                </a:solidFill>
              </a:rPr>
              <a:t>Financial hardship.</a:t>
            </a:r>
          </a:p>
        </p:txBody>
      </p:sp>
    </p:spTree>
    <p:extLst>
      <p:ext uri="{BB962C8B-B14F-4D97-AF65-F5344CB8AC3E}">
        <p14:creationId xmlns:p14="http://schemas.microsoft.com/office/powerpoint/2010/main" val="3610163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Autofit/>
          </a:bodyPr>
          <a:lstStyle/>
          <a:p>
            <a:pPr>
              <a:spcBef>
                <a:spcPts val="300"/>
              </a:spcBef>
              <a:spcAft>
                <a:spcPts val="300"/>
              </a:spcAft>
            </a:pPr>
            <a:r>
              <a:rPr lang="en-US" sz="4000" dirty="0"/>
              <a:t>Sam’s story: </a:t>
            </a:r>
            <a:br>
              <a:rPr lang="en-US" sz="4000" dirty="0"/>
            </a:br>
            <a:r>
              <a:rPr lang="en-US" sz="4000" dirty="0"/>
              <a:t>Letter from Debt Collector #2</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a:xfrm>
            <a:off x="935301" y="1804737"/>
            <a:ext cx="10410478" cy="4130022"/>
          </a:xfrm>
        </p:spPr>
        <p:txBody>
          <a:bodyPr/>
          <a:lstStyle/>
          <a:p>
            <a:r>
              <a:rPr lang="en-US" dirty="0"/>
              <a:t>A debt collector has been calling every day and at night about a mobile phone debt. They have now sent a letter saying they will start legal proceedings if not paid the $3,000 they say they are owed.</a:t>
            </a:r>
          </a:p>
          <a:p>
            <a:r>
              <a:rPr lang="en-US" dirty="0"/>
              <a:t>Sam added an iPhone to a phone plan 2 years ago, raising her phone bill from $20 per month to $90 per month. She could no longer afford it, and when she rang up to bring it up, a customer service rep was rude to her so she gave up and stopped paying. She’s been on a prepaid arrangement for a year.</a:t>
            </a:r>
          </a:p>
          <a:p>
            <a:endParaRPr lang="en-US" dirty="0">
              <a:solidFill>
                <a:schemeClr val="accent6"/>
              </a:solidFill>
            </a:endParaRPr>
          </a:p>
        </p:txBody>
      </p:sp>
    </p:spTree>
    <p:extLst>
      <p:ext uri="{BB962C8B-B14F-4D97-AF65-F5344CB8AC3E}">
        <p14:creationId xmlns:p14="http://schemas.microsoft.com/office/powerpoint/2010/main" val="4023108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Autofit/>
          </a:bodyPr>
          <a:lstStyle/>
          <a:p>
            <a:pPr>
              <a:spcBef>
                <a:spcPts val="300"/>
              </a:spcBef>
              <a:spcAft>
                <a:spcPts val="300"/>
              </a:spcAft>
            </a:pPr>
            <a:r>
              <a:rPr lang="en-US" sz="4000" dirty="0"/>
              <a:t>Sam’s story: </a:t>
            </a:r>
            <a:br>
              <a:rPr lang="en-US" sz="4000" dirty="0"/>
            </a:br>
            <a:r>
              <a:rPr lang="en-US" sz="4000" dirty="0"/>
              <a:t>Letter from Debt Collector #2</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a:xfrm>
            <a:off x="935301" y="1804737"/>
            <a:ext cx="10410478" cy="4130022"/>
          </a:xfrm>
        </p:spPr>
        <p:txBody>
          <a:bodyPr/>
          <a:lstStyle/>
          <a:p>
            <a:r>
              <a:rPr lang="en-US" dirty="0"/>
              <a:t>A debt collector has been calling every day and at night about a mobile phone debt. They have now sent a letter saying they will start legal proceedings if not paid the $3,000 they say they are owed.</a:t>
            </a:r>
          </a:p>
          <a:p>
            <a:r>
              <a:rPr lang="en-US" dirty="0"/>
              <a:t>Sam added an iPhone to a phone plan 2 years ago, raising her phone bill from $20 per month to $90 per month. She could no longer afford it, and when she rang up to bring it up, a customer service rep was rude to her so she gave up and stopped paying. She’s been on a prepaid arrangement for a year.</a:t>
            </a:r>
          </a:p>
          <a:p>
            <a:endParaRPr lang="en-US" dirty="0"/>
          </a:p>
          <a:p>
            <a:r>
              <a:rPr lang="en-US" dirty="0">
                <a:solidFill>
                  <a:schemeClr val="accent6"/>
                </a:solidFill>
              </a:rPr>
              <a:t>Try IDR first – if it fails, get legal advice and lodge a complaint with AFCA and/or TIO on the basis of:</a:t>
            </a:r>
          </a:p>
          <a:p>
            <a:pPr lvl="1">
              <a:buFont typeface="Wingdings" panose="05000000000000000000" pitchFamily="2" charset="2"/>
              <a:buChar char="ü"/>
            </a:pPr>
            <a:r>
              <a:rPr lang="en-US" dirty="0">
                <a:solidFill>
                  <a:schemeClr val="accent6"/>
                </a:solidFill>
              </a:rPr>
              <a:t>Breach of debt collection guidelines;</a:t>
            </a:r>
          </a:p>
          <a:p>
            <a:pPr lvl="1">
              <a:buFont typeface="Wingdings" panose="05000000000000000000" pitchFamily="2" charset="2"/>
              <a:buChar char="ü"/>
            </a:pPr>
            <a:r>
              <a:rPr lang="en-US" dirty="0">
                <a:solidFill>
                  <a:schemeClr val="accent6"/>
                </a:solidFill>
              </a:rPr>
              <a:t>Not offering her options when she rang about financial hardship; and</a:t>
            </a:r>
          </a:p>
          <a:p>
            <a:pPr lvl="1">
              <a:buFont typeface="Wingdings" panose="05000000000000000000" pitchFamily="2" charset="2"/>
              <a:buChar char="ü"/>
            </a:pPr>
            <a:r>
              <a:rPr lang="en-US" dirty="0">
                <a:solidFill>
                  <a:schemeClr val="accent6"/>
                </a:solidFill>
              </a:rPr>
              <a:t>Financial hardship.</a:t>
            </a:r>
          </a:p>
          <a:p>
            <a:endParaRPr lang="en-US" dirty="0">
              <a:solidFill>
                <a:schemeClr val="accent6"/>
              </a:solidFill>
            </a:endParaRPr>
          </a:p>
        </p:txBody>
      </p:sp>
    </p:spTree>
    <p:extLst>
      <p:ext uri="{BB962C8B-B14F-4D97-AF65-F5344CB8AC3E}">
        <p14:creationId xmlns:p14="http://schemas.microsoft.com/office/powerpoint/2010/main" val="20716112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Autofit/>
          </a:bodyPr>
          <a:lstStyle/>
          <a:p>
            <a:pPr>
              <a:spcBef>
                <a:spcPts val="300"/>
              </a:spcBef>
              <a:spcAft>
                <a:spcPts val="300"/>
              </a:spcAft>
            </a:pPr>
            <a:r>
              <a:rPr lang="en-US" sz="4000" dirty="0"/>
              <a:t>Sam’s story: </a:t>
            </a:r>
            <a:br>
              <a:rPr lang="en-US" sz="4000" dirty="0"/>
            </a:br>
            <a:r>
              <a:rPr lang="en-US" sz="4000" dirty="0"/>
              <a:t>Letter from car insurer</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a:xfrm>
            <a:off x="935301" y="1804737"/>
            <a:ext cx="10410478" cy="4130022"/>
          </a:xfrm>
        </p:spPr>
        <p:txBody>
          <a:bodyPr/>
          <a:lstStyle/>
          <a:p>
            <a:r>
              <a:rPr lang="en-US" dirty="0"/>
              <a:t>The car insurer acts for someone Sam had a car accident with 6 months ago. The letter says Sam must pay $6,000 within 21 days, or they will sue her. Sam had CTP insurance only, at the time of the accident.</a:t>
            </a:r>
          </a:p>
          <a:p>
            <a:endParaRPr lang="en-US" dirty="0"/>
          </a:p>
          <a:p>
            <a:r>
              <a:rPr lang="en-US" dirty="0"/>
              <a:t>Sam says she wasn’t at fault because the other party entered her lane.</a:t>
            </a:r>
          </a:p>
        </p:txBody>
      </p:sp>
    </p:spTree>
    <p:extLst>
      <p:ext uri="{BB962C8B-B14F-4D97-AF65-F5344CB8AC3E}">
        <p14:creationId xmlns:p14="http://schemas.microsoft.com/office/powerpoint/2010/main" val="25021265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Autofit/>
          </a:bodyPr>
          <a:lstStyle/>
          <a:p>
            <a:pPr>
              <a:spcBef>
                <a:spcPts val="300"/>
              </a:spcBef>
              <a:spcAft>
                <a:spcPts val="300"/>
              </a:spcAft>
            </a:pPr>
            <a:r>
              <a:rPr lang="en-US" sz="4000" dirty="0"/>
              <a:t>Sam’s story: </a:t>
            </a:r>
            <a:br>
              <a:rPr lang="en-US" sz="4000" dirty="0"/>
            </a:br>
            <a:r>
              <a:rPr lang="en-US" sz="4000" dirty="0"/>
              <a:t>Letter from car insurer</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a:xfrm>
            <a:off x="935301" y="1804737"/>
            <a:ext cx="10410478" cy="4130022"/>
          </a:xfrm>
        </p:spPr>
        <p:txBody>
          <a:bodyPr/>
          <a:lstStyle/>
          <a:p>
            <a:r>
              <a:rPr lang="en-US" dirty="0"/>
              <a:t>The car insurer acts for someone Sam had a car accident with 6 months ago. The letter says Sam must pay $6,000 within 21 days, or they will sue her. Sam had CTP insurance only, at the time of the accident.</a:t>
            </a:r>
          </a:p>
          <a:p>
            <a:endParaRPr lang="en-US" dirty="0"/>
          </a:p>
          <a:p>
            <a:r>
              <a:rPr lang="en-US" dirty="0"/>
              <a:t>Sam says she wasn’t at fault because the other party entered her lane.</a:t>
            </a:r>
          </a:p>
          <a:p>
            <a:endParaRPr lang="en-US" dirty="0"/>
          </a:p>
          <a:p>
            <a:r>
              <a:rPr lang="en-US" dirty="0">
                <a:solidFill>
                  <a:schemeClr val="accent6"/>
                </a:solidFill>
              </a:rPr>
              <a:t>Start with a letter denying fault – can escalate to IDR and EDR at AFCA if unsuccessful:</a:t>
            </a:r>
            <a:br>
              <a:rPr lang="en-US" dirty="0">
                <a:solidFill>
                  <a:schemeClr val="accent6"/>
                </a:solidFill>
              </a:rPr>
            </a:br>
            <a:endParaRPr lang="en-US" dirty="0">
              <a:solidFill>
                <a:schemeClr val="accent6"/>
              </a:solidFill>
            </a:endParaRPr>
          </a:p>
          <a:p>
            <a:pPr lvl="1">
              <a:buFont typeface="Wingdings" panose="05000000000000000000" pitchFamily="2" charset="2"/>
              <a:buChar char="ü"/>
            </a:pPr>
            <a:r>
              <a:rPr lang="en-US" dirty="0">
                <a:solidFill>
                  <a:schemeClr val="accent6"/>
                </a:solidFill>
              </a:rPr>
              <a:t>Uninsured motor vehicle complaint – less than $16,300;</a:t>
            </a:r>
          </a:p>
          <a:p>
            <a:pPr lvl="1">
              <a:buFont typeface="Wingdings" panose="05000000000000000000" pitchFamily="2" charset="2"/>
              <a:buChar char="ü"/>
            </a:pPr>
            <a:r>
              <a:rPr lang="en-US" dirty="0">
                <a:solidFill>
                  <a:schemeClr val="accent6"/>
                </a:solidFill>
              </a:rPr>
              <a:t>Financial hardship.</a:t>
            </a:r>
            <a:endParaRPr lang="en-AU" dirty="0">
              <a:solidFill>
                <a:schemeClr val="accent6"/>
              </a:solidFill>
            </a:endParaRPr>
          </a:p>
        </p:txBody>
      </p:sp>
    </p:spTree>
    <p:extLst>
      <p:ext uri="{BB962C8B-B14F-4D97-AF65-F5344CB8AC3E}">
        <p14:creationId xmlns:p14="http://schemas.microsoft.com/office/powerpoint/2010/main" val="1499464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Text Placeholder 2"/>
          <p:cNvSpPr>
            <a:spLocks noGrp="1"/>
          </p:cNvSpPr>
          <p:nvPr>
            <p:ph type="body" sz="quarter" idx="13"/>
          </p:nvPr>
        </p:nvSpPr>
        <p:spPr/>
        <p:txBody>
          <a:bodyPr>
            <a:normAutofit/>
          </a:bodyPr>
          <a:lstStyle/>
          <a:p>
            <a:r>
              <a:rPr lang="en-US" sz="3000" dirty="0">
                <a:solidFill>
                  <a:schemeClr val="tx1"/>
                </a:solidFill>
              </a:rPr>
              <a:t>What is External Dispute Resolution (EDR)</a:t>
            </a:r>
          </a:p>
          <a:p>
            <a:r>
              <a:rPr lang="en-US" sz="3000" dirty="0">
                <a:solidFill>
                  <a:schemeClr val="tx1"/>
                </a:solidFill>
              </a:rPr>
              <a:t>Benefits of EDR</a:t>
            </a:r>
          </a:p>
          <a:p>
            <a:r>
              <a:rPr lang="en-US" sz="3000" dirty="0">
                <a:solidFill>
                  <a:schemeClr val="tx1"/>
                </a:solidFill>
              </a:rPr>
              <a:t>Overview of major EDR schemes</a:t>
            </a:r>
          </a:p>
          <a:p>
            <a:r>
              <a:rPr lang="en-US" sz="3000" dirty="0">
                <a:solidFill>
                  <a:schemeClr val="tx1"/>
                </a:solidFill>
              </a:rPr>
              <a:t>Case study</a:t>
            </a:r>
          </a:p>
          <a:p>
            <a:r>
              <a:rPr lang="en-US" sz="3000" dirty="0">
                <a:solidFill>
                  <a:schemeClr val="tx1"/>
                </a:solidFill>
              </a:rPr>
              <a:t>Q&amp;A, legal services</a:t>
            </a:r>
          </a:p>
        </p:txBody>
      </p:sp>
      <p:sp>
        <p:nvSpPr>
          <p:cNvPr id="4" name="Text Placeholder 3"/>
          <p:cNvSpPr>
            <a:spLocks noGrp="1"/>
          </p:cNvSpPr>
          <p:nvPr>
            <p:ph type="body" sz="quarter" idx="14"/>
          </p:nvPr>
        </p:nvSpPr>
        <p:spPr>
          <a:xfrm>
            <a:off x="1219200" y="5746750"/>
            <a:ext cx="9717088" cy="874713"/>
          </a:xfrm>
        </p:spPr>
        <p:txBody>
          <a:bodyPr/>
          <a:lstStyle/>
          <a:p>
            <a:pPr lvl="0"/>
            <a:r>
              <a:rPr lang="en-US" sz="2800" dirty="0"/>
              <a:t>Resources: </a:t>
            </a:r>
            <a:r>
              <a:rPr lang="en-US" sz="2800" b="0" dirty="0"/>
              <a:t>rlc.org.au/training/resources/debts</a:t>
            </a:r>
          </a:p>
        </p:txBody>
      </p:sp>
    </p:spTree>
    <p:extLst>
      <p:ext uri="{BB962C8B-B14F-4D97-AF65-F5344CB8AC3E}">
        <p14:creationId xmlns:p14="http://schemas.microsoft.com/office/powerpoint/2010/main" val="1331099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Autofit/>
          </a:bodyPr>
          <a:lstStyle/>
          <a:p>
            <a:pPr>
              <a:spcBef>
                <a:spcPts val="300"/>
              </a:spcBef>
              <a:spcAft>
                <a:spcPts val="300"/>
              </a:spcAft>
            </a:pPr>
            <a:r>
              <a:rPr lang="en-US" sz="4000" dirty="0"/>
              <a:t>Sam’s story: Electricity bill</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a:xfrm>
            <a:off x="935301" y="1359568"/>
            <a:ext cx="10410478" cy="4575191"/>
          </a:xfrm>
        </p:spPr>
        <p:txBody>
          <a:bodyPr/>
          <a:lstStyle/>
          <a:p>
            <a:r>
              <a:rPr lang="en-US" dirty="0"/>
              <a:t>Sam agreed to put the electricity bill in her name when she moved in with her father 4 years ago, since she and her kids would use the majority of the electricity, and her dad was still paying other costs for the house.</a:t>
            </a:r>
          </a:p>
          <a:p>
            <a:endParaRPr lang="en-US" dirty="0"/>
          </a:p>
          <a:p>
            <a:r>
              <a:rPr lang="en-AU" dirty="0"/>
              <a:t>She’s just received a $4,000 electricity bill for 12 months’ worth of charges she didn’t know about after a faulty meter was replaced.</a:t>
            </a:r>
          </a:p>
        </p:txBody>
      </p:sp>
    </p:spTree>
    <p:extLst>
      <p:ext uri="{BB962C8B-B14F-4D97-AF65-F5344CB8AC3E}">
        <p14:creationId xmlns:p14="http://schemas.microsoft.com/office/powerpoint/2010/main" val="3922114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AA73-4329-4049-850F-9A145742DADF}"/>
              </a:ext>
            </a:extLst>
          </p:cNvPr>
          <p:cNvSpPr>
            <a:spLocks noGrp="1"/>
          </p:cNvSpPr>
          <p:nvPr>
            <p:ph type="title"/>
          </p:nvPr>
        </p:nvSpPr>
        <p:spPr/>
        <p:txBody>
          <a:bodyPr>
            <a:noAutofit/>
          </a:bodyPr>
          <a:lstStyle/>
          <a:p>
            <a:pPr>
              <a:spcBef>
                <a:spcPts val="300"/>
              </a:spcBef>
              <a:spcAft>
                <a:spcPts val="300"/>
              </a:spcAft>
            </a:pPr>
            <a:r>
              <a:rPr lang="en-US" sz="4000" dirty="0"/>
              <a:t>Sam’s story: Electricity bill</a:t>
            </a:r>
            <a:endParaRPr lang="en-AU" sz="4000" dirty="0"/>
          </a:p>
        </p:txBody>
      </p:sp>
      <p:sp>
        <p:nvSpPr>
          <p:cNvPr id="3" name="Content Placeholder 2">
            <a:extLst>
              <a:ext uri="{FF2B5EF4-FFF2-40B4-BE49-F238E27FC236}">
                <a16:creationId xmlns:a16="http://schemas.microsoft.com/office/drawing/2014/main" id="{48E72151-ADCD-4D32-E43B-45F8BE5D9E59}"/>
              </a:ext>
            </a:extLst>
          </p:cNvPr>
          <p:cNvSpPr>
            <a:spLocks noGrp="1"/>
          </p:cNvSpPr>
          <p:nvPr>
            <p:ph idx="1"/>
          </p:nvPr>
        </p:nvSpPr>
        <p:spPr>
          <a:xfrm>
            <a:off x="935301" y="1359568"/>
            <a:ext cx="10410478" cy="4575191"/>
          </a:xfrm>
        </p:spPr>
        <p:txBody>
          <a:bodyPr/>
          <a:lstStyle/>
          <a:p>
            <a:r>
              <a:rPr lang="en-US" dirty="0"/>
              <a:t>Sam agreed to put the electricity bill in her name when she moved in with her father 4 years ago, since she and her kids would use the majority of the electricity, and her dad was still paying other costs for the house.</a:t>
            </a:r>
          </a:p>
          <a:p>
            <a:endParaRPr lang="en-US" dirty="0"/>
          </a:p>
          <a:p>
            <a:r>
              <a:rPr lang="en-AU" dirty="0"/>
              <a:t>She’s just received a $4,000 electricity bill for 12 months’ worth of charges she didn’t know about after a faulty meter was replaced.</a:t>
            </a:r>
          </a:p>
          <a:p>
            <a:endParaRPr lang="en-AU" dirty="0"/>
          </a:p>
          <a:p>
            <a:r>
              <a:rPr lang="en-AU" dirty="0">
                <a:solidFill>
                  <a:schemeClr val="accent6"/>
                </a:solidFill>
              </a:rPr>
              <a:t>Start with an IDR complaint, if unsuccessful make a complaint to EWON:</a:t>
            </a:r>
            <a:br>
              <a:rPr lang="en-AU" dirty="0">
                <a:solidFill>
                  <a:schemeClr val="accent6"/>
                </a:solidFill>
              </a:rPr>
            </a:br>
            <a:endParaRPr lang="en-AU" dirty="0">
              <a:solidFill>
                <a:schemeClr val="accent6"/>
              </a:solidFill>
            </a:endParaRPr>
          </a:p>
          <a:p>
            <a:pPr lvl="1">
              <a:buFont typeface="Wingdings" panose="05000000000000000000" pitchFamily="2" charset="2"/>
              <a:buChar char="ü"/>
            </a:pPr>
            <a:r>
              <a:rPr lang="en-AU" dirty="0">
                <a:solidFill>
                  <a:schemeClr val="accent6"/>
                </a:solidFill>
              </a:rPr>
              <a:t>Back billing breach – can only charge for 9 months; and</a:t>
            </a:r>
          </a:p>
          <a:p>
            <a:pPr lvl="1">
              <a:buFont typeface="Wingdings" panose="05000000000000000000" pitchFamily="2" charset="2"/>
              <a:buChar char="ü"/>
            </a:pPr>
            <a:r>
              <a:rPr lang="en-AU" dirty="0">
                <a:solidFill>
                  <a:schemeClr val="accent6"/>
                </a:solidFill>
              </a:rPr>
              <a:t>Financial hardship – must give her 9 months to pay.</a:t>
            </a:r>
          </a:p>
        </p:txBody>
      </p:sp>
    </p:spTree>
    <p:extLst>
      <p:ext uri="{BB962C8B-B14F-4D97-AF65-F5344CB8AC3E}">
        <p14:creationId xmlns:p14="http://schemas.microsoft.com/office/powerpoint/2010/main" val="38165579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ED9F-BBAB-742A-48B3-296AFF6AFCC3}"/>
              </a:ext>
            </a:extLst>
          </p:cNvPr>
          <p:cNvSpPr>
            <a:spLocks noGrp="1"/>
          </p:cNvSpPr>
          <p:nvPr>
            <p:ph type="title"/>
          </p:nvPr>
        </p:nvSpPr>
        <p:spPr/>
        <p:txBody>
          <a:bodyPr>
            <a:normAutofit/>
          </a:bodyPr>
          <a:lstStyle/>
          <a:p>
            <a:r>
              <a:rPr lang="en-US" sz="4000" dirty="0"/>
              <a:t>Remember!</a:t>
            </a:r>
            <a:endParaRPr lang="en-AU" sz="4000" dirty="0"/>
          </a:p>
        </p:txBody>
      </p:sp>
      <p:graphicFrame>
        <p:nvGraphicFramePr>
          <p:cNvPr id="5" name="Content Placeholder 4">
            <a:extLst>
              <a:ext uri="{FF2B5EF4-FFF2-40B4-BE49-F238E27FC236}">
                <a16:creationId xmlns:a16="http://schemas.microsoft.com/office/drawing/2014/main" id="{6E164E04-0FDA-9775-6202-C7D8D52CA72C}"/>
              </a:ext>
            </a:extLst>
          </p:cNvPr>
          <p:cNvGraphicFramePr>
            <a:graphicFrameLocks noGrp="1"/>
          </p:cNvGraphicFramePr>
          <p:nvPr>
            <p:ph sz="half" idx="1"/>
            <p:extLst>
              <p:ext uri="{D42A27DB-BD31-4B8C-83A1-F6EECF244321}">
                <p14:modId xmlns:p14="http://schemas.microsoft.com/office/powerpoint/2010/main" val="2406301259"/>
              </p:ext>
            </p:extLst>
          </p:nvPr>
        </p:nvGraphicFramePr>
        <p:xfrm>
          <a:off x="4375484" y="175343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558B98D6-5A22-08F0-52A4-1589472566AF}"/>
              </a:ext>
            </a:extLst>
          </p:cNvPr>
          <p:cNvSpPr>
            <a:spLocks noGrp="1"/>
          </p:cNvSpPr>
          <p:nvPr>
            <p:ph sz="half" idx="2"/>
          </p:nvPr>
        </p:nvSpPr>
        <p:spPr>
          <a:xfrm>
            <a:off x="8073188" y="1690688"/>
            <a:ext cx="3280611" cy="4918659"/>
          </a:xfrm>
        </p:spPr>
        <p:txBody>
          <a:bodyPr>
            <a:normAutofit/>
          </a:bodyPr>
          <a:lstStyle/>
          <a:p>
            <a:r>
              <a:rPr lang="en-US" dirty="0"/>
              <a:t>Electricity bill</a:t>
            </a:r>
          </a:p>
          <a:p>
            <a:r>
              <a:rPr lang="en-US" dirty="0"/>
              <a:t>Letter from insurer</a:t>
            </a:r>
          </a:p>
          <a:p>
            <a:endParaRPr lang="en-US" dirty="0"/>
          </a:p>
          <a:p>
            <a:endParaRPr lang="en-US" dirty="0"/>
          </a:p>
          <a:p>
            <a:endParaRPr lang="en-US" sz="800" dirty="0"/>
          </a:p>
          <a:p>
            <a:r>
              <a:rPr lang="en-US" dirty="0"/>
              <a:t>Letters from debt collector</a:t>
            </a:r>
          </a:p>
          <a:p>
            <a:endParaRPr lang="en-AU" dirty="0"/>
          </a:p>
          <a:p>
            <a:endParaRPr lang="en-AU" dirty="0"/>
          </a:p>
          <a:p>
            <a:endParaRPr lang="en-AU" dirty="0"/>
          </a:p>
          <a:p>
            <a:endParaRPr lang="en-AU" sz="800" dirty="0"/>
          </a:p>
          <a:p>
            <a:r>
              <a:rPr lang="en-AU" dirty="0"/>
              <a:t>Statement of claim</a:t>
            </a:r>
          </a:p>
          <a:p>
            <a:endParaRPr lang="en-AU" dirty="0"/>
          </a:p>
        </p:txBody>
      </p:sp>
      <p:sp>
        <p:nvSpPr>
          <p:cNvPr id="6" name="Content Placeholder 2">
            <a:extLst>
              <a:ext uri="{FF2B5EF4-FFF2-40B4-BE49-F238E27FC236}">
                <a16:creationId xmlns:a16="http://schemas.microsoft.com/office/drawing/2014/main" id="{6134EAF3-5044-7546-B7A8-BC98AFAC119F}"/>
              </a:ext>
            </a:extLst>
          </p:cNvPr>
          <p:cNvSpPr txBox="1">
            <a:spLocks/>
          </p:cNvSpPr>
          <p:nvPr/>
        </p:nvSpPr>
        <p:spPr>
          <a:xfrm>
            <a:off x="838199" y="1825625"/>
            <a:ext cx="4327359" cy="4351338"/>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marL="342900" indent="-342900">
              <a:buFont typeface="Arial" panose="020B0604020202020204" pitchFamily="34" charset="0"/>
              <a:buChar char="•"/>
            </a:pPr>
            <a:r>
              <a:rPr lang="en-US" dirty="0" err="1"/>
              <a:t>Prioritise</a:t>
            </a:r>
            <a:r>
              <a:rPr lang="en-US" dirty="0"/>
              <a:t>!</a:t>
            </a:r>
            <a:br>
              <a:rPr lang="en-US" dirty="0"/>
            </a:br>
            <a:endParaRPr lang="en-US" dirty="0"/>
          </a:p>
          <a:p>
            <a:pPr marL="342900" indent="-342900">
              <a:buFont typeface="Arial" panose="020B0604020202020204" pitchFamily="34" charset="0"/>
              <a:buChar char="•"/>
            </a:pPr>
            <a:r>
              <a:rPr lang="en-US" dirty="0"/>
              <a:t>What has the most immediate legal consequences?</a:t>
            </a:r>
            <a:br>
              <a:rPr lang="en-US" dirty="0"/>
            </a:br>
            <a:endParaRPr lang="en-US" dirty="0"/>
          </a:p>
          <a:p>
            <a:pPr marL="342900" indent="-342900">
              <a:buFont typeface="Arial" panose="020B0604020202020204" pitchFamily="34" charset="0"/>
              <a:buChar char="•"/>
            </a:pPr>
            <a:r>
              <a:rPr lang="en-US" dirty="0"/>
              <a:t>What is causing your client the most stress?</a:t>
            </a:r>
            <a:br>
              <a:rPr lang="en-US" dirty="0"/>
            </a:br>
            <a:endParaRPr lang="en-US" dirty="0"/>
          </a:p>
          <a:p>
            <a:pPr marL="342900" indent="-342900">
              <a:buFont typeface="Arial" panose="020B0604020202020204" pitchFamily="34" charset="0"/>
              <a:buChar char="•"/>
            </a:pPr>
            <a:r>
              <a:rPr lang="en-US" dirty="0"/>
              <a:t>Can you get help from another service for some of this work?</a:t>
            </a:r>
          </a:p>
          <a:p>
            <a:endParaRPr lang="en-AU" dirty="0"/>
          </a:p>
        </p:txBody>
      </p:sp>
    </p:spTree>
    <p:extLst>
      <p:ext uri="{BB962C8B-B14F-4D97-AF65-F5344CB8AC3E}">
        <p14:creationId xmlns:p14="http://schemas.microsoft.com/office/powerpoint/2010/main" val="6511831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444501"/>
            <a:ext cx="5934604" cy="2755900"/>
          </a:xfrm>
        </p:spPr>
        <p:txBody>
          <a:bodyPr/>
          <a:lstStyle/>
          <a:p>
            <a:r>
              <a:rPr lang="en-US" sz="5400">
                <a:cs typeface="Arial"/>
              </a:rPr>
              <a:t>Questions and further resources</a:t>
            </a:r>
          </a:p>
        </p:txBody>
      </p:sp>
      <p:sp>
        <p:nvSpPr>
          <p:cNvPr id="6" name="Text Placeholder 3"/>
          <p:cNvSpPr txBox="1">
            <a:spLocks/>
          </p:cNvSpPr>
          <p:nvPr/>
        </p:nvSpPr>
        <p:spPr>
          <a:xfrm>
            <a:off x="500063" y="3200401"/>
            <a:ext cx="6178928" cy="2395028"/>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AU" sz="2400" dirty="0">
                <a:solidFill>
                  <a:schemeClr val="bg1"/>
                </a:solidFill>
              </a:rPr>
              <a:t>Amelia Klein</a:t>
            </a:r>
            <a:r>
              <a:rPr lang="en-AU" dirty="0"/>
              <a:t>				</a:t>
            </a:r>
          </a:p>
          <a:p>
            <a:r>
              <a:rPr lang="en-US" sz="2400">
                <a:solidFill>
                  <a:schemeClr val="bg1"/>
                </a:solidFill>
              </a:rPr>
              <a:t>Credit, Debt &amp; Consumer Solicitor</a:t>
            </a:r>
          </a:p>
          <a:p>
            <a:r>
              <a:rPr lang="en-US" sz="2400">
                <a:solidFill>
                  <a:schemeClr val="bg1"/>
                </a:solidFill>
              </a:rPr>
              <a:t>Redfern Legal Centre</a:t>
            </a:r>
          </a:p>
          <a:p>
            <a:endParaRPr lang="en-US">
              <a:latin typeface="Avenir Book" panose="02000503020000020003" pitchFamily="2" charset="0"/>
            </a:endParaRPr>
          </a:p>
        </p:txBody>
      </p:sp>
      <p:sp>
        <p:nvSpPr>
          <p:cNvPr id="5" name="Text Placeholder 4"/>
          <p:cNvSpPr txBox="1">
            <a:spLocks/>
          </p:cNvSpPr>
          <p:nvPr/>
        </p:nvSpPr>
        <p:spPr>
          <a:xfrm>
            <a:off x="150813" y="5306856"/>
            <a:ext cx="11934825" cy="1342417"/>
          </a:xfrm>
          <a:prstGeom prst="rect">
            <a:avLst/>
          </a:prstGeom>
          <a:solidFill>
            <a:schemeClr val="bg1"/>
          </a:solidFill>
        </p:spPr>
        <p:txBody>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endParaRPr lang="en-US" sz="3200" dirty="0"/>
          </a:p>
          <a:p>
            <a:r>
              <a:rPr lang="en-US" sz="3200" dirty="0"/>
              <a:t>RESOURCES: </a:t>
            </a:r>
            <a:r>
              <a:rPr lang="en-US" sz="3200" dirty="0">
                <a:hlinkClick r:id="rId3"/>
              </a:rPr>
              <a:t>www.rlc.org.au/training/resources/debts</a:t>
            </a:r>
            <a:endParaRPr lang="en-US" sz="3200" dirty="0"/>
          </a:p>
        </p:txBody>
      </p:sp>
    </p:spTree>
    <p:extLst>
      <p:ext uri="{BB962C8B-B14F-4D97-AF65-F5344CB8AC3E}">
        <p14:creationId xmlns:p14="http://schemas.microsoft.com/office/powerpoint/2010/main" val="5933651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Where to get free confidential legal advice </a:t>
            </a:r>
            <a:br>
              <a:rPr lang="en-US" sz="4000" dirty="0"/>
            </a:br>
            <a:r>
              <a:rPr lang="en-US" sz="4000" dirty="0"/>
              <a:t>on debts</a:t>
            </a:r>
          </a:p>
        </p:txBody>
      </p:sp>
      <p:sp>
        <p:nvSpPr>
          <p:cNvPr id="3" name="Text Placeholder 2"/>
          <p:cNvSpPr>
            <a:spLocks noGrp="1"/>
          </p:cNvSpPr>
          <p:nvPr>
            <p:ph type="body" sz="quarter" idx="13"/>
          </p:nvPr>
        </p:nvSpPr>
        <p:spPr>
          <a:xfrm>
            <a:off x="1041400" y="2261936"/>
            <a:ext cx="9976220" cy="3884863"/>
          </a:xfrm>
        </p:spPr>
        <p:txBody>
          <a:bodyPr>
            <a:normAutofit/>
          </a:bodyPr>
          <a:lstStyle/>
          <a:p>
            <a:pPr marL="457200" indent="-457200">
              <a:lnSpc>
                <a:spcPct val="110000"/>
              </a:lnSpc>
              <a:spcAft>
                <a:spcPts val="1200"/>
              </a:spcAft>
              <a:buFont typeface="Arial" charset="0"/>
              <a:buChar char="•"/>
            </a:pPr>
            <a:r>
              <a:rPr lang="en-US" sz="2400" b="1" dirty="0"/>
              <a:t>National Debt Helpline </a:t>
            </a:r>
            <a:r>
              <a:rPr lang="en-US" sz="2400" dirty="0"/>
              <a:t>1800 007 007 </a:t>
            </a:r>
            <a:br>
              <a:rPr lang="en-US" sz="2400" dirty="0"/>
            </a:br>
            <a:r>
              <a:rPr lang="en-US" sz="2400" dirty="0" err="1">
                <a:hlinkClick r:id="rId3"/>
              </a:rPr>
              <a:t>www.ndh.org.au</a:t>
            </a:r>
            <a:br>
              <a:rPr lang="en-US" sz="2400" dirty="0"/>
            </a:br>
            <a:endParaRPr lang="en-US" sz="2400" dirty="0"/>
          </a:p>
          <a:p>
            <a:pPr marL="457200" indent="-457200">
              <a:lnSpc>
                <a:spcPct val="110000"/>
              </a:lnSpc>
              <a:spcAft>
                <a:spcPts val="1200"/>
              </a:spcAft>
              <a:buFont typeface="Arial" charset="0"/>
              <a:buChar char="•"/>
            </a:pPr>
            <a:r>
              <a:rPr lang="en-US" sz="2400" dirty="0"/>
              <a:t>Most local </a:t>
            </a:r>
            <a:r>
              <a:rPr lang="en-US" sz="2400" b="1" dirty="0"/>
              <a:t>community legal centres</a:t>
            </a:r>
            <a:r>
              <a:rPr lang="en-US" sz="2400" dirty="0"/>
              <a:t>: </a:t>
            </a:r>
            <a:br>
              <a:rPr lang="en-US" sz="2400" dirty="0"/>
            </a:br>
            <a:r>
              <a:rPr lang="en-AU" sz="2400" dirty="0">
                <a:hlinkClick r:id="rId4"/>
              </a:rPr>
              <a:t>www.clcs.org.au/legal-help</a:t>
            </a:r>
            <a:br>
              <a:rPr lang="en-AU" sz="2400" dirty="0"/>
            </a:br>
            <a:endParaRPr lang="en-AU" sz="2400" dirty="0"/>
          </a:p>
          <a:p>
            <a:pPr marL="457200" indent="-457200">
              <a:lnSpc>
                <a:spcPct val="110000"/>
              </a:lnSpc>
              <a:spcAft>
                <a:spcPts val="1200"/>
              </a:spcAft>
              <a:buFont typeface="Arial" charset="0"/>
              <a:buChar char="•"/>
            </a:pPr>
            <a:r>
              <a:rPr lang="en-US" sz="2600" b="1" dirty="0"/>
              <a:t>Legal Aid </a:t>
            </a:r>
            <a:r>
              <a:rPr lang="en-US" sz="2600" dirty="0"/>
              <a:t>NSW and equivalents in other states &amp; territories</a:t>
            </a:r>
            <a:br>
              <a:rPr lang="en-US" sz="2600" dirty="0"/>
            </a:br>
            <a:r>
              <a:rPr lang="en-US" sz="2400" dirty="0">
                <a:hlinkClick r:id="rId5"/>
              </a:rPr>
              <a:t>www.legalaid.nsw.gov.au</a:t>
            </a:r>
            <a:endParaRPr lang="en-US" sz="2400" dirty="0"/>
          </a:p>
        </p:txBody>
      </p:sp>
    </p:spTree>
    <p:extLst>
      <p:ext uri="{BB962C8B-B14F-4D97-AF65-F5344CB8AC3E}">
        <p14:creationId xmlns:p14="http://schemas.microsoft.com/office/powerpoint/2010/main" val="2496122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444501"/>
            <a:ext cx="5934604" cy="2755900"/>
          </a:xfrm>
        </p:spPr>
        <p:txBody>
          <a:bodyPr/>
          <a:lstStyle/>
          <a:p>
            <a:r>
              <a:rPr lang="en-US" sz="5400">
                <a:cs typeface="Arial"/>
              </a:rPr>
              <a:t>Questions and further resources</a:t>
            </a:r>
          </a:p>
        </p:txBody>
      </p:sp>
      <p:sp>
        <p:nvSpPr>
          <p:cNvPr id="6" name="Text Placeholder 3"/>
          <p:cNvSpPr txBox="1">
            <a:spLocks/>
          </p:cNvSpPr>
          <p:nvPr/>
        </p:nvSpPr>
        <p:spPr>
          <a:xfrm>
            <a:off x="500063" y="3200401"/>
            <a:ext cx="6178928" cy="2395028"/>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AU" sz="2400" dirty="0">
                <a:solidFill>
                  <a:schemeClr val="bg1"/>
                </a:solidFill>
              </a:rPr>
              <a:t>Amelia Klein</a:t>
            </a:r>
            <a:r>
              <a:rPr lang="en-AU" dirty="0"/>
              <a:t>				</a:t>
            </a:r>
          </a:p>
          <a:p>
            <a:r>
              <a:rPr lang="en-US" sz="2400">
                <a:solidFill>
                  <a:schemeClr val="bg1"/>
                </a:solidFill>
              </a:rPr>
              <a:t>Credit, Debt &amp; Consumer Solicitor</a:t>
            </a:r>
          </a:p>
          <a:p>
            <a:r>
              <a:rPr lang="en-US" sz="2400">
                <a:solidFill>
                  <a:schemeClr val="bg1"/>
                </a:solidFill>
              </a:rPr>
              <a:t>Redfern Legal Centre</a:t>
            </a:r>
          </a:p>
          <a:p>
            <a:endParaRPr lang="en-US">
              <a:latin typeface="Avenir Book" panose="02000503020000020003" pitchFamily="2" charset="0"/>
            </a:endParaRPr>
          </a:p>
        </p:txBody>
      </p:sp>
      <p:sp>
        <p:nvSpPr>
          <p:cNvPr id="5" name="Text Placeholder 4"/>
          <p:cNvSpPr txBox="1">
            <a:spLocks/>
          </p:cNvSpPr>
          <p:nvPr/>
        </p:nvSpPr>
        <p:spPr>
          <a:xfrm>
            <a:off x="150813" y="5306856"/>
            <a:ext cx="11934825" cy="1342417"/>
          </a:xfrm>
          <a:prstGeom prst="rect">
            <a:avLst/>
          </a:prstGeom>
          <a:solidFill>
            <a:schemeClr val="bg1"/>
          </a:solidFill>
        </p:spPr>
        <p:txBody>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endParaRPr lang="en-US" sz="3200" dirty="0"/>
          </a:p>
          <a:p>
            <a:r>
              <a:rPr lang="en-US" sz="3200" dirty="0"/>
              <a:t>RESOURCES: </a:t>
            </a:r>
            <a:r>
              <a:rPr lang="en-US" sz="3200" dirty="0">
                <a:hlinkClick r:id="rId3"/>
              </a:rPr>
              <a:t>www.rlc.org.au/training/resources/debts</a:t>
            </a:r>
            <a:endParaRPr lang="en-US" sz="3200" dirty="0"/>
          </a:p>
        </p:txBody>
      </p:sp>
    </p:spTree>
    <p:extLst>
      <p:ext uri="{BB962C8B-B14F-4D97-AF65-F5344CB8AC3E}">
        <p14:creationId xmlns:p14="http://schemas.microsoft.com/office/powerpoint/2010/main" val="29732789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000" dirty="0"/>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i="0" kern="1200" dirty="0">
                <a:solidFill>
                  <a:schemeClr val="tx1"/>
                </a:solidFill>
                <a:effectLst/>
                <a:latin typeface="Helvetica" charset="0"/>
                <a:ea typeface="Helvetica" charset="0"/>
                <a:cs typeface="Helvetica" charset="0"/>
              </a:rPr>
              <a:t>Your feedback </a:t>
            </a:r>
            <a:r>
              <a:rPr lang="en-US" sz="3600" b="0" i="0" kern="1200" dirty="0">
                <a:solidFill>
                  <a:schemeClr val="tx1"/>
                </a:solidFill>
                <a:effectLst/>
                <a:latin typeface="Helvetica" charset="0"/>
                <a:ea typeface="Helvetica" charset="0"/>
                <a:cs typeface="Helvetica" charset="0"/>
              </a:rPr>
              <a:t>helps us improve</a:t>
            </a:r>
            <a:r>
              <a:rPr lang="en-US" sz="3600" b="0" i="0" kern="1200" baseline="0" dirty="0">
                <a:solidFill>
                  <a:schemeClr val="tx1"/>
                </a:solidFill>
                <a:effectLst/>
                <a:latin typeface="Helvetica" charset="0"/>
                <a:ea typeface="Helvetica" charset="0"/>
                <a:cs typeface="Helvetica" charset="0"/>
              </a:rPr>
              <a:t> our training.</a:t>
            </a:r>
          </a:p>
          <a:p>
            <a:pPr marL="0" marR="0" indent="0" algn="ctr" defTabSz="914400" rtl="0" eaLnBrk="1" fontAlgn="auto" latinLnBrk="0" hangingPunct="1">
              <a:lnSpc>
                <a:spcPct val="100000"/>
              </a:lnSpc>
              <a:spcBef>
                <a:spcPts val="0"/>
              </a:spcBef>
              <a:spcAft>
                <a:spcPts val="0"/>
              </a:spcAft>
              <a:buClrTx/>
              <a:buSzTx/>
              <a:buFontTx/>
              <a:buNone/>
              <a:tabLst/>
              <a:defRPr/>
            </a:pPr>
            <a:r>
              <a:rPr lang="en-US" sz="3600" b="0" i="0" kern="1200" baseline="0" dirty="0">
                <a:solidFill>
                  <a:schemeClr val="tx1"/>
                </a:solidFill>
                <a:effectLst/>
                <a:latin typeface="Helvetica" charset="0"/>
                <a:ea typeface="Helvetica" charset="0"/>
                <a:cs typeface="Helvetica" charset="0"/>
              </a:rPr>
              <a:t>Please stay with us for another 60 seconds</a:t>
            </a:r>
            <a:r>
              <a:rPr lang="is-IS" sz="3600" b="0" i="0" kern="1200" baseline="0" dirty="0">
                <a:solidFill>
                  <a:schemeClr val="tx1"/>
                </a:solidFill>
                <a:effectLst/>
                <a:latin typeface="Helvetica" charset="0"/>
                <a:ea typeface="Helvetica" charset="0"/>
                <a:cs typeface="Helvetica" charset="0"/>
              </a:rPr>
              <a:t>…</a:t>
            </a:r>
            <a:endParaRPr lang="en-US" sz="3600" b="0" i="0" dirty="0">
              <a:latin typeface="Helvetica"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700" b="1" i="0" kern="1200" dirty="0">
                <a:solidFill>
                  <a:schemeClr val="tx1"/>
                </a:solidFill>
                <a:effectLst/>
                <a:latin typeface="Helvetica" charset="0"/>
                <a:ea typeface="Helvetica" charset="0"/>
                <a:cs typeface="Helvetica" charset="0"/>
              </a:rPr>
              <a:t>Training: </a:t>
            </a:r>
            <a:r>
              <a:rPr lang="en-US" sz="2700" b="1" i="0" kern="1200" dirty="0" err="1">
                <a:solidFill>
                  <a:schemeClr val="tx1"/>
                </a:solidFill>
                <a:effectLst/>
                <a:latin typeface="Helvetica" charset="0"/>
                <a:ea typeface="Helvetica" charset="0"/>
                <a:cs typeface="Helvetica" charset="0"/>
                <a:hlinkClick r:id="rId3"/>
              </a:rPr>
              <a:t>rlc.org.au</a:t>
            </a:r>
            <a:r>
              <a:rPr lang="en-US" sz="2700" b="1" i="0" kern="1200" dirty="0">
                <a:solidFill>
                  <a:schemeClr val="tx1"/>
                </a:solidFill>
                <a:effectLst/>
                <a:latin typeface="Helvetica" charset="0"/>
                <a:ea typeface="Helvetica" charset="0"/>
                <a:cs typeface="Helvetica" charset="0"/>
                <a:hlinkClick r:id="rId3"/>
              </a:rPr>
              <a:t>/training</a:t>
            </a:r>
            <a:endParaRPr lang="en-US" sz="2700" b="1" i="0" kern="1200" dirty="0">
              <a:solidFill>
                <a:schemeClr val="tx1"/>
              </a:solidFill>
              <a:effectLst/>
              <a:latin typeface="Helvetica" charset="0"/>
              <a:ea typeface="Helvetica" charset="0"/>
              <a:cs typeface="Helvetica"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700" b="0" i="0" kern="1200" dirty="0">
                <a:solidFill>
                  <a:schemeClr val="tx1"/>
                </a:solidFill>
                <a:effectLst/>
                <a:latin typeface="Helvetica" charset="0"/>
                <a:ea typeface="Helvetica" charset="0"/>
                <a:cs typeface="Helvetica" charset="0"/>
              </a:rPr>
              <a:t>Enquiries: Nic</a:t>
            </a:r>
            <a:r>
              <a:rPr lang="en-US" sz="2700" b="0" i="0" kern="1200" baseline="0" dirty="0">
                <a:solidFill>
                  <a:schemeClr val="tx1"/>
                </a:solidFill>
                <a:effectLst/>
                <a:latin typeface="Helvetica" charset="0"/>
                <a:ea typeface="Helvetica" charset="0"/>
                <a:cs typeface="Helvetica" charset="0"/>
              </a:rPr>
              <a:t>k Manning</a:t>
            </a:r>
          </a:p>
          <a:p>
            <a:pPr marL="0" marR="0" indent="0" algn="l" defTabSz="914400" rtl="0" eaLnBrk="1" fontAlgn="auto" latinLnBrk="0" hangingPunct="1">
              <a:lnSpc>
                <a:spcPct val="100000"/>
              </a:lnSpc>
              <a:spcBef>
                <a:spcPts val="0"/>
              </a:spcBef>
              <a:spcAft>
                <a:spcPts val="0"/>
              </a:spcAft>
              <a:buClrTx/>
              <a:buSzTx/>
              <a:buFontTx/>
              <a:buNone/>
              <a:tabLst/>
              <a:defRPr/>
            </a:pPr>
            <a:r>
              <a:rPr lang="en-US" sz="2700" b="0" i="0" kern="1200" baseline="0" dirty="0">
                <a:solidFill>
                  <a:schemeClr val="tx1"/>
                </a:solidFill>
                <a:effectLst/>
                <a:latin typeface="Helvetica" charset="0"/>
                <a:ea typeface="Helvetica" charset="0"/>
                <a:cs typeface="Helvetica" charset="0"/>
                <a:hlinkClick r:id="rId4"/>
              </a:rPr>
              <a:t>education@rlc.org.au</a:t>
            </a:r>
            <a:endParaRPr lang="en-US" sz="2700" b="0" i="0" dirty="0">
              <a:latin typeface="Helvetica"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r>
              <a:rPr lang="en-US" sz="2000" b="0" i="0" kern="1200" dirty="0">
                <a:solidFill>
                  <a:schemeClr val="tx1"/>
                </a:solidFill>
                <a:effectLst/>
                <a:latin typeface="Helvetica" charset="0"/>
                <a:ea typeface="Helvetica" charset="0"/>
                <a:cs typeface="Helvetica" charset="0"/>
              </a:rPr>
              <a:t>This workshop is a guide to the law in NSW, Australia. It is not a substitute for legal advice. If you have a legal problem, seek legal advice from a legal </a:t>
            </a:r>
            <a:r>
              <a:rPr lang="en-US" sz="2000" b="0" i="0" kern="1200" dirty="0" err="1">
                <a:solidFill>
                  <a:schemeClr val="tx1"/>
                </a:solidFill>
                <a:effectLst/>
                <a:latin typeface="Helvetica" charset="0"/>
                <a:ea typeface="Helvetica" charset="0"/>
                <a:cs typeface="Helvetica" charset="0"/>
              </a:rPr>
              <a:t>centre</a:t>
            </a:r>
            <a:r>
              <a:rPr lang="en-US" sz="2000" b="0" i="0" kern="1200" dirty="0">
                <a:solidFill>
                  <a:schemeClr val="tx1"/>
                </a:solidFill>
                <a:effectLst/>
                <a:latin typeface="Helvetica" charset="0"/>
                <a:ea typeface="Helvetica" charset="0"/>
                <a:cs typeface="Helvetica" charset="0"/>
              </a:rPr>
              <a:t> or Legal Aid. </a:t>
            </a:r>
            <a:endParaRPr lang="en-US" sz="2000" b="0" i="0" dirty="0">
              <a:latin typeface="Helvetica" charset="0"/>
              <a:ea typeface="Helvetica" charset="0"/>
              <a:cs typeface="Helvetica" charset="0"/>
            </a:endParaRPr>
          </a:p>
        </p:txBody>
      </p:sp>
    </p:spTree>
    <p:extLst>
      <p:ext uri="{BB962C8B-B14F-4D97-AF65-F5344CB8AC3E}">
        <p14:creationId xmlns:p14="http://schemas.microsoft.com/office/powerpoint/2010/main" val="25429955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862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AU" dirty="0"/>
              <a:t>External Dispute Resolution </a:t>
            </a:r>
            <a:r>
              <a:rPr lang="en-AU" b="0" dirty="0"/>
              <a:t>(EDR)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AU" sz="2400" dirty="0"/>
              <a:t>A free service for resolving disputes between consumers and members of an EDR scheme. There are different EDR schemes for different industries:</a:t>
            </a:r>
          </a:p>
          <a:p>
            <a:pPr lvl="2">
              <a:spcBef>
                <a:spcPts val="0"/>
              </a:spcBef>
              <a:spcAft>
                <a:spcPts val="0"/>
              </a:spcAft>
            </a:pPr>
            <a:r>
              <a:rPr lang="en-AU" sz="2400" dirty="0"/>
              <a:t>financial </a:t>
            </a:r>
          </a:p>
          <a:p>
            <a:pPr lvl="2">
              <a:spcBef>
                <a:spcPts val="0"/>
              </a:spcBef>
              <a:spcAft>
                <a:spcPts val="0"/>
              </a:spcAft>
            </a:pPr>
            <a:r>
              <a:rPr lang="en-AU" sz="2400" dirty="0"/>
              <a:t>telecommunication</a:t>
            </a:r>
          </a:p>
          <a:p>
            <a:pPr lvl="2">
              <a:spcBef>
                <a:spcPts val="0"/>
              </a:spcBef>
              <a:spcAft>
                <a:spcPts val="0"/>
              </a:spcAft>
            </a:pPr>
            <a:r>
              <a:rPr lang="en-AU" sz="2400" dirty="0"/>
              <a:t>energy.</a:t>
            </a:r>
          </a:p>
          <a:p>
            <a:endParaRPr lang="en-AU" sz="2400" dirty="0"/>
          </a:p>
          <a:p>
            <a:r>
              <a:rPr lang="en-AU" sz="2400" dirty="0"/>
              <a:t>Membership of the EDR scheme is compulsory for most industry participants.</a:t>
            </a:r>
          </a:p>
          <a:p>
            <a:endParaRPr lang="en-AU" sz="2400" dirty="0"/>
          </a:p>
          <a:p>
            <a:r>
              <a:rPr lang="en-AU" sz="2400" dirty="0"/>
              <a:t>EDR action is an </a:t>
            </a:r>
            <a:r>
              <a:rPr lang="en-AU" sz="2400" b="1" dirty="0"/>
              <a:t>alternative to going to court </a:t>
            </a:r>
            <a:r>
              <a:rPr lang="en-AU" sz="2400" dirty="0"/>
              <a:t>when attempts to resolve a dispute internally (IDR) with a service provider have been unsuccessful.</a:t>
            </a:r>
          </a:p>
        </p:txBody>
      </p:sp>
      <p:sp>
        <p:nvSpPr>
          <p:cNvPr id="3" name="Title 2"/>
          <p:cNvSpPr>
            <a:spLocks noGrp="1"/>
          </p:cNvSpPr>
          <p:nvPr>
            <p:ph type="title"/>
          </p:nvPr>
        </p:nvSpPr>
        <p:spPr/>
        <p:txBody>
          <a:bodyPr>
            <a:normAutofit/>
          </a:bodyPr>
          <a:lstStyle/>
          <a:p>
            <a:r>
              <a:rPr lang="en-US" sz="4000" dirty="0"/>
              <a:t>What is EDR?</a:t>
            </a:r>
          </a:p>
        </p:txBody>
      </p:sp>
    </p:spTree>
    <p:extLst>
      <p:ext uri="{BB962C8B-B14F-4D97-AF65-F5344CB8AC3E}">
        <p14:creationId xmlns:p14="http://schemas.microsoft.com/office/powerpoint/2010/main" val="3112730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a:t>Many disputes have </a:t>
            </a:r>
            <a:r>
              <a:rPr lang="en-US" sz="2000" i="1" dirty="0"/>
              <a:t>Alternative Dispute Resolution </a:t>
            </a:r>
            <a:r>
              <a:rPr lang="en-US" sz="2000" dirty="0"/>
              <a:t>available (</a:t>
            </a:r>
            <a:r>
              <a:rPr lang="en-US" sz="2000" dirty="0" err="1"/>
              <a:t>eg.</a:t>
            </a:r>
            <a:r>
              <a:rPr lang="en-US" sz="2000" dirty="0"/>
              <a:t> negotiation, mediation) but not EDR, including:</a:t>
            </a:r>
          </a:p>
          <a:p>
            <a:pPr marL="342900" lvl="1"/>
            <a:r>
              <a:rPr lang="en-US" sz="2000" dirty="0"/>
              <a:t>Disputes between individuals</a:t>
            </a:r>
          </a:p>
          <a:p>
            <a:pPr marL="342900" lvl="1"/>
            <a:r>
              <a:rPr lang="en-US" sz="2000" dirty="0"/>
              <a:t>Disputes with private companies that don’t have a requirement to be part of an EDR scheme (most companies that are not financial, telecommunication or energy based)</a:t>
            </a:r>
          </a:p>
          <a:p>
            <a:pPr marL="342900" lvl="1"/>
            <a:r>
              <a:rPr lang="en-US" sz="2000" dirty="0"/>
              <a:t>Some disputes with Buy Now, Pay Later </a:t>
            </a:r>
            <a:r>
              <a:rPr lang="en-US" sz="2000" dirty="0" err="1"/>
              <a:t>organisations</a:t>
            </a:r>
            <a:endParaRPr lang="en-US" sz="2000" dirty="0"/>
          </a:p>
          <a:p>
            <a:pPr marL="342900" lvl="1"/>
            <a:r>
              <a:rPr lang="en-US" sz="2000" dirty="0"/>
              <a:t>Most disputes between businesses.</a:t>
            </a:r>
          </a:p>
          <a:p>
            <a:endParaRPr lang="en-US" sz="2000" dirty="0"/>
          </a:p>
          <a:p>
            <a:r>
              <a:rPr lang="en-US" sz="2000" dirty="0"/>
              <a:t>Seek legal advice to determine what options are available.</a:t>
            </a:r>
            <a:endParaRPr lang="en-AU" sz="2000" dirty="0"/>
          </a:p>
        </p:txBody>
      </p:sp>
      <p:sp>
        <p:nvSpPr>
          <p:cNvPr id="3" name="Title 2"/>
          <p:cNvSpPr>
            <a:spLocks noGrp="1"/>
          </p:cNvSpPr>
          <p:nvPr>
            <p:ph type="title"/>
          </p:nvPr>
        </p:nvSpPr>
        <p:spPr/>
        <p:txBody>
          <a:bodyPr>
            <a:normAutofit/>
          </a:bodyPr>
          <a:lstStyle/>
          <a:p>
            <a:r>
              <a:rPr lang="en-US" sz="4000" dirty="0"/>
              <a:t>Disputes not covered by EDR</a:t>
            </a:r>
          </a:p>
        </p:txBody>
      </p:sp>
    </p:spTree>
    <p:extLst>
      <p:ext uri="{BB962C8B-B14F-4D97-AF65-F5344CB8AC3E}">
        <p14:creationId xmlns:p14="http://schemas.microsoft.com/office/powerpoint/2010/main" val="93787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a:t>Internal dispute resolution (IDR) is an attempt to resolve the matter directly with the service provider, or a complaints process.</a:t>
            </a:r>
          </a:p>
          <a:p>
            <a:r>
              <a:rPr lang="en-US" sz="2000" dirty="0"/>
              <a:t>IDR is often a mandatory step before EDR. </a:t>
            </a:r>
          </a:p>
          <a:p>
            <a:r>
              <a:rPr lang="en-AU" sz="2000" dirty="0"/>
              <a:t>If an IDR complaint hasn’t been made, find the IDR contact details through the EDR scheme’s website:</a:t>
            </a:r>
          </a:p>
          <a:p>
            <a:pPr marL="914400" lvl="1" indent="-457200">
              <a:buFont typeface="Arial"/>
              <a:buChar char="•"/>
            </a:pPr>
            <a:r>
              <a:rPr lang="en-US" sz="2000" b="1" dirty="0"/>
              <a:t>Financial firms: </a:t>
            </a:r>
            <a:r>
              <a:rPr lang="en-US" sz="2000" dirty="0">
                <a:hlinkClick r:id="rId2"/>
              </a:rPr>
              <a:t>https://www.afca.org.au/make-a-complaint/findafinancialfirm</a:t>
            </a:r>
            <a:r>
              <a:rPr lang="en-US" sz="2000" b="1" dirty="0"/>
              <a:t> </a:t>
            </a:r>
          </a:p>
          <a:p>
            <a:pPr marL="914400" lvl="1" indent="-457200">
              <a:buFont typeface="Arial"/>
              <a:buChar char="•"/>
            </a:pPr>
            <a:r>
              <a:rPr lang="en-US" sz="2000" b="1" dirty="0"/>
              <a:t>Telcos: </a:t>
            </a:r>
            <a:r>
              <a:rPr lang="en-US" sz="2000" dirty="0">
                <a:hlinkClick r:id="rId3"/>
              </a:rPr>
              <a:t>https://www.tio.com.au/members/who-we-work-with</a:t>
            </a:r>
            <a:r>
              <a:rPr lang="en-US" sz="2000" dirty="0"/>
              <a:t> </a:t>
            </a:r>
          </a:p>
          <a:p>
            <a:pPr marL="914400" lvl="1" indent="-457200">
              <a:buFont typeface="Arial"/>
              <a:buChar char="•"/>
            </a:pPr>
            <a:r>
              <a:rPr lang="en-US" sz="2000" b="1" dirty="0"/>
              <a:t>Energy or water company</a:t>
            </a:r>
            <a:r>
              <a:rPr lang="en-US" sz="2000" dirty="0"/>
              <a:t>: </a:t>
            </a:r>
            <a:br>
              <a:rPr lang="en-US" sz="2000" dirty="0"/>
            </a:br>
            <a:r>
              <a:rPr lang="en-US" sz="2000" dirty="0">
                <a:hlinkClick r:id="rId4"/>
              </a:rPr>
              <a:t>https://www.ewon.com.au/page/suppliers/list-of-member-providers</a:t>
            </a:r>
            <a:endParaRPr lang="en-US" sz="2000" dirty="0"/>
          </a:p>
        </p:txBody>
      </p:sp>
      <p:sp>
        <p:nvSpPr>
          <p:cNvPr id="3" name="Title 2"/>
          <p:cNvSpPr>
            <a:spLocks noGrp="1"/>
          </p:cNvSpPr>
          <p:nvPr>
            <p:ph type="title"/>
          </p:nvPr>
        </p:nvSpPr>
        <p:spPr/>
        <p:txBody>
          <a:bodyPr>
            <a:normAutofit/>
          </a:bodyPr>
          <a:lstStyle/>
          <a:p>
            <a:r>
              <a:rPr lang="en-US" sz="4000" dirty="0"/>
              <a:t>EDR vs IDR</a:t>
            </a:r>
          </a:p>
        </p:txBody>
      </p:sp>
    </p:spTree>
    <p:extLst>
      <p:ext uri="{BB962C8B-B14F-4D97-AF65-F5344CB8AC3E}">
        <p14:creationId xmlns:p14="http://schemas.microsoft.com/office/powerpoint/2010/main" val="404066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AU" sz="2000" dirty="0"/>
              <a:t>You can make an application to EDR</a:t>
            </a:r>
            <a:r>
              <a:rPr lang="en-US" sz="2000" dirty="0"/>
              <a:t>:</a:t>
            </a:r>
            <a:br>
              <a:rPr lang="en-US" sz="2000" dirty="0"/>
            </a:br>
            <a:endParaRPr lang="en-AU" sz="2000" dirty="0"/>
          </a:p>
          <a:p>
            <a:pPr marL="800100" lvl="1">
              <a:buFont typeface="Arial"/>
              <a:buChar char="•"/>
            </a:pPr>
            <a:r>
              <a:rPr lang="en-AU" sz="2000" dirty="0"/>
              <a:t>if you have received an unsatisfactory IDR response, </a:t>
            </a:r>
          </a:p>
          <a:p>
            <a:pPr marL="457200" lvl="1" indent="0">
              <a:buNone/>
            </a:pPr>
            <a:r>
              <a:rPr lang="en-AU" sz="2000" dirty="0"/>
              <a:t>or </a:t>
            </a:r>
          </a:p>
          <a:p>
            <a:pPr marL="800100" lvl="1">
              <a:buFont typeface="Arial"/>
              <a:buChar char="•"/>
            </a:pPr>
            <a:r>
              <a:rPr lang="en-AU" sz="2000" dirty="0"/>
              <a:t>if the dispute remains unresolved after a reasonable period of time.</a:t>
            </a:r>
          </a:p>
        </p:txBody>
      </p:sp>
      <p:sp>
        <p:nvSpPr>
          <p:cNvPr id="3" name="Title 2"/>
          <p:cNvSpPr>
            <a:spLocks noGrp="1"/>
          </p:cNvSpPr>
          <p:nvPr>
            <p:ph type="title"/>
          </p:nvPr>
        </p:nvSpPr>
        <p:spPr/>
        <p:txBody>
          <a:bodyPr>
            <a:normAutofit/>
          </a:bodyPr>
          <a:lstStyle/>
          <a:p>
            <a:r>
              <a:rPr lang="en-US" sz="4000" dirty="0"/>
              <a:t>When should you go to EDR?</a:t>
            </a:r>
          </a:p>
        </p:txBody>
      </p:sp>
    </p:spTree>
    <p:extLst>
      <p:ext uri="{BB962C8B-B14F-4D97-AF65-F5344CB8AC3E}">
        <p14:creationId xmlns:p14="http://schemas.microsoft.com/office/powerpoint/2010/main" val="589686931"/>
      </p:ext>
    </p:extLst>
  </p:cSld>
  <p:clrMapOvr>
    <a:masterClrMapping/>
  </p:clrMapOvr>
</p:sld>
</file>

<file path=ppt/theme/theme1.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University of Melbourne</Template>
  <TotalTime>10412</TotalTime>
  <Words>2935</Words>
  <Application>Microsoft Macintosh PowerPoint</Application>
  <PresentationFormat>Widescreen</PresentationFormat>
  <Paragraphs>303</Paragraphs>
  <Slides>47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Avenir Book</vt:lpstr>
      <vt:lpstr>Calibri</vt:lpstr>
      <vt:lpstr>Helvetica</vt:lpstr>
      <vt:lpstr>Wingdings</vt:lpstr>
      <vt:lpstr>University of Melbourne</vt:lpstr>
      <vt:lpstr>PowerPoint Presentation</vt:lpstr>
      <vt:lpstr>PowerPoint Presentation</vt:lpstr>
      <vt:lpstr>PowerPoint Presentation</vt:lpstr>
      <vt:lpstr>Outline</vt:lpstr>
      <vt:lpstr>PowerPoint Presentation</vt:lpstr>
      <vt:lpstr>What is EDR?</vt:lpstr>
      <vt:lpstr>Disputes not covered by EDR</vt:lpstr>
      <vt:lpstr>EDR vs IDR</vt:lpstr>
      <vt:lpstr>When should you go to EDR?</vt:lpstr>
      <vt:lpstr>EDR: When should you seek legal advice?</vt:lpstr>
      <vt:lpstr>Red flags – time to refer to lawyer!</vt:lpstr>
      <vt:lpstr>How do you lodge your dispute with EDR?</vt:lpstr>
      <vt:lpstr>EDR process</vt:lpstr>
      <vt:lpstr>PowerPoint Presentation</vt:lpstr>
      <vt:lpstr>Is EDR independent?</vt:lpstr>
      <vt:lpstr>Benefits of EDR</vt:lpstr>
      <vt:lpstr>Debt collection – halting with EDR</vt:lpstr>
      <vt:lpstr>PowerPoint Presentation</vt:lpstr>
      <vt:lpstr>Deadlines &amp; IDR</vt:lpstr>
      <vt:lpstr>EDR puts a hold on court action </vt:lpstr>
      <vt:lpstr>EDR v Court – Benefits of EDR</vt:lpstr>
      <vt:lpstr>PowerPoint Presentation</vt:lpstr>
      <vt:lpstr>PowerPoint Presentation</vt:lpstr>
      <vt:lpstr>Australian Financial Complaints Authority (AFCA)</vt:lpstr>
      <vt:lpstr>PowerPoint Presentation</vt:lpstr>
      <vt:lpstr>Energy &amp; Water Ombudsman NSW (EWON)</vt:lpstr>
      <vt:lpstr>PowerPoint Presentation</vt:lpstr>
      <vt:lpstr>Telecommunications Industry Ombudsman (TIO)</vt:lpstr>
      <vt:lpstr>Other EDR Schemes</vt:lpstr>
      <vt:lpstr>PowerPoint Presentation</vt:lpstr>
      <vt:lpstr>Sam’s story</vt:lpstr>
      <vt:lpstr>Sam’s story: Statement of Claim</vt:lpstr>
      <vt:lpstr>Sam’s story: Statement of Claim</vt:lpstr>
      <vt:lpstr>Sam’s story:  Letter from Debt Collector #1</vt:lpstr>
      <vt:lpstr>Sam’s story:  Letter from Debt Collector #1</vt:lpstr>
      <vt:lpstr>Sam’s story:  Letter from Debt Collector #2</vt:lpstr>
      <vt:lpstr>Sam’s story:  Letter from Debt Collector #2</vt:lpstr>
      <vt:lpstr>Sam’s story:  Letter from car insurer</vt:lpstr>
      <vt:lpstr>Sam’s story:  Letter from car insurer</vt:lpstr>
      <vt:lpstr>Sam’s story: Electricity bill</vt:lpstr>
      <vt:lpstr>Sam’s story: Electricity bill</vt:lpstr>
      <vt:lpstr>Remember!</vt:lpstr>
      <vt:lpstr>PowerPoint Presentation</vt:lpstr>
      <vt:lpstr>Where to get free confidential legal advice  on debts</vt:lpstr>
      <vt:lpstr>PowerPoint Presentation</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Stefanou</dc:creator>
  <cp:lastModifiedBy>Microsoft Office User</cp:lastModifiedBy>
  <cp:revision>328</cp:revision>
  <dcterms:created xsi:type="dcterms:W3CDTF">2018-04-17T12:20:22Z</dcterms:created>
  <dcterms:modified xsi:type="dcterms:W3CDTF">2023-06-28T00:01:51Z</dcterms:modified>
</cp:coreProperties>
</file>