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34"/>
  </p:notesMasterIdLst>
  <p:handoutMasterIdLst>
    <p:handoutMasterId r:id="rId35"/>
  </p:handoutMasterIdLst>
  <p:sldIdLst>
    <p:sldId id="292" r:id="rId5"/>
    <p:sldId id="295" r:id="rId6"/>
    <p:sldId id="442" r:id="rId7"/>
    <p:sldId id="425" r:id="rId8"/>
    <p:sldId id="747" r:id="rId9"/>
    <p:sldId id="466" r:id="rId10"/>
    <p:sldId id="598" r:id="rId11"/>
    <p:sldId id="570" r:id="rId12"/>
    <p:sldId id="450" r:id="rId13"/>
    <p:sldId id="745" r:id="rId14"/>
    <p:sldId id="312" r:id="rId15"/>
    <p:sldId id="470" r:id="rId16"/>
    <p:sldId id="750" r:id="rId17"/>
    <p:sldId id="404" r:id="rId18"/>
    <p:sldId id="628" r:id="rId19"/>
    <p:sldId id="743" r:id="rId20"/>
    <p:sldId id="749" r:id="rId21"/>
    <p:sldId id="744" r:id="rId22"/>
    <p:sldId id="626" r:id="rId23"/>
    <p:sldId id="748" r:id="rId24"/>
    <p:sldId id="751" r:id="rId25"/>
    <p:sldId id="752" r:id="rId26"/>
    <p:sldId id="468" r:id="rId27"/>
    <p:sldId id="615" r:id="rId28"/>
    <p:sldId id="415" r:id="rId29"/>
    <p:sldId id="746" r:id="rId30"/>
    <p:sldId id="472" r:id="rId31"/>
    <p:sldId id="362" r:id="rId32"/>
    <p:sldId id="36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9CD0"/>
    <a:srgbClr val="F07A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68"/>
    <p:restoredTop sz="86313"/>
  </p:normalViewPr>
  <p:slideViewPr>
    <p:cSldViewPr snapToGrid="0">
      <p:cViewPr varScale="1">
        <p:scale>
          <a:sx n="149" d="100"/>
          <a:sy n="149" d="100"/>
        </p:scale>
        <p:origin x="84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A548C8-3EA8-F24E-815F-22DAB121D1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5349FD-B688-F048-868C-15534B05ED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3F7C0-0540-D941-97ED-E5D974BDA505}" type="datetimeFigureOut">
              <a:rPr lang="en-US" smtClean="0"/>
              <a:t>7/21/21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D0429B-52C3-CA42-B89C-429649DAAD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25E38F-17CA-2341-8FAF-C7EB7176ED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333F-9816-A548-B610-DCF750C88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39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99A2C-C370-4530-BF33-47C3AB493243}" type="datetimeFigureOut">
              <a:rPr lang="en-AU" smtClean="0"/>
              <a:t>21/7/21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4B725-2203-4ED2-9256-A661C18EFA6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3265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8621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0204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9606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5448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4123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0419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1472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0965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0"/>
            <a:ext cx="12204001" cy="517358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12001" y="5173580"/>
            <a:ext cx="12204001" cy="1684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5380968"/>
            <a:ext cx="4481843" cy="1269644"/>
          </a:xfrm>
          <a:prstGeom prst="rect">
            <a:avLst/>
          </a:prstGeom>
        </p:spPr>
      </p:pic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1815135"/>
            <a:ext cx="11338369" cy="2147265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/>
              <a:t>Click To Add Title</a:t>
            </a:r>
          </a:p>
          <a:p>
            <a:r>
              <a:rPr lang="en-AU" noProof="0"/>
              <a:t>You Can Have Up To </a:t>
            </a:r>
          </a:p>
          <a:p>
            <a:r>
              <a:rPr lang="en-AU" noProof="0"/>
              <a:t>Three Lines Of Text</a:t>
            </a:r>
          </a:p>
        </p:txBody>
      </p:sp>
    </p:spTree>
    <p:extLst>
      <p:ext uri="{BB962C8B-B14F-4D97-AF65-F5344CB8AC3E}">
        <p14:creationId xmlns:p14="http://schemas.microsoft.com/office/powerpoint/2010/main" val="923250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58983" y="1333226"/>
            <a:ext cx="10293926" cy="5039865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/>
              <a:t>This is where your scenario goes. 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858983" y="445866"/>
            <a:ext cx="1029392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/>
              <a:t>Case Study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31154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1243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955964"/>
            <a:ext cx="10627956" cy="4934738"/>
          </a:xfrm>
        </p:spPr>
        <p:txBody>
          <a:bodyPr anchor="ctr" anchorCtr="0"/>
          <a:lstStyle>
            <a:lvl1pPr algn="ctr">
              <a:defRPr baseline="0">
                <a:solidFill>
                  <a:srgbClr val="229CD0"/>
                </a:solidFill>
              </a:defRPr>
            </a:lvl1pPr>
          </a:lstStyle>
          <a:p>
            <a:r>
              <a:rPr lang="en-AU"/>
              <a:t>Single sentence slide (can run over multiple lines of text)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Layou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939071" y="512618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4320773" y="32818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6584" y="1791565"/>
            <a:ext cx="3643743" cy="4448415"/>
          </a:xfrm>
        </p:spPr>
        <p:txBody>
          <a:bodyPr numCol="1" spcCol="36000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None/>
              <a:tabLst/>
              <a:defRPr sz="4000" i="0" baseline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/>
              <a:t>You can put some kind of introductory or covering statement on this side.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9179" y="1791565"/>
            <a:ext cx="6795359" cy="4448415"/>
          </a:xfrm>
        </p:spPr>
        <p:txBody>
          <a:bodyPr lIns="9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latin typeface="Helvetica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  <a:p>
            <a:pPr lvl="0"/>
            <a:r>
              <a:rPr lang="en-AU" noProof="0"/>
              <a:t>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4"/>
            <a:ext cx="11408408" cy="976094"/>
          </a:xfrm>
        </p:spPr>
        <p:txBody>
          <a:bodyPr anchor="t" anchorCtr="0">
            <a:normAutofit/>
          </a:bodyPr>
          <a:lstStyle>
            <a:lvl1pPr algn="ctr">
              <a:defRPr sz="5400" b="1" i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/>
              <a:t>Split Layout Slide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6"/>
            <a:ext cx="5721926" cy="48524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/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3655550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/>
              <a:t>Presenter Name</a:t>
            </a:r>
            <a:endParaRPr lang="en-AU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090863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presentere</a:t>
            </a:r>
            <a:endParaRPr lang="en-AU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247064"/>
            <a:ext cx="4476907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Helvetica" pitchFamily="2" charset="0"/>
              </a:defRPr>
            </a:lvl1pPr>
          </a:lstStyle>
          <a:p>
            <a:pPr lvl="0"/>
            <a:r>
              <a:rPr lang="en-US"/>
              <a:t>Presenter Title or Description</a:t>
            </a:r>
          </a:p>
          <a:p>
            <a:pPr lvl="0"/>
            <a:r>
              <a:rPr lang="en-US"/>
              <a:t>Presenter </a:t>
            </a:r>
            <a:r>
              <a:rPr lang="en-US" err="1"/>
              <a:t>Organisation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5673265"/>
            <a:ext cx="11934825" cy="754062"/>
          </a:xfrm>
        </p:spPr>
        <p:txBody>
          <a:bodyPr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Resources for this workshop: </a:t>
            </a:r>
            <a:r>
              <a:rPr lang="en-US" b="1" i="0" err="1">
                <a:latin typeface="Helvetica" pitchFamily="2" charset="0"/>
              </a:rPr>
              <a:t>www.rlc.org.au</a:t>
            </a:r>
            <a:r>
              <a:rPr lang="en-US" b="1" i="0">
                <a:latin typeface="Helvetica" pitchFamily="2" charset="0"/>
              </a:rPr>
              <a:t>/training/resources/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no l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5"/>
            <a:ext cx="5721926" cy="55826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/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4136813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/>
              <a:t>Presenter Name</a:t>
            </a:r>
            <a:endParaRPr lang="en-AU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572126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presentere</a:t>
            </a:r>
            <a:endParaRPr lang="en-AU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728327"/>
            <a:ext cx="4476907" cy="1078915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Helvetica" pitchFamily="2" charset="0"/>
              </a:defRPr>
            </a:lvl1pPr>
          </a:lstStyle>
          <a:p>
            <a:pPr lvl="0"/>
            <a:r>
              <a:rPr lang="en-US"/>
              <a:t>Presenter Title or Description</a:t>
            </a:r>
          </a:p>
          <a:p>
            <a:pPr lvl="0"/>
            <a:r>
              <a:rPr lang="en-US"/>
              <a:t>Presenter </a:t>
            </a:r>
            <a:r>
              <a:rPr lang="en-US" err="1"/>
              <a:t>Organisation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83847" y="-2200487"/>
            <a:ext cx="11258974" cy="11258974"/>
          </a:xfrm>
          <a:prstGeom prst="ellipse">
            <a:avLst/>
          </a:prstGeom>
          <a:solidFill>
            <a:srgbClr val="229CD0">
              <a:alpha val="7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3443347"/>
            <a:ext cx="11934825" cy="75406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1">
                <a:solidFill>
                  <a:srgbClr val="229CD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0" err="1">
                <a:latin typeface="Helvetica" pitchFamily="2" charset="0"/>
              </a:rPr>
              <a:t>www.rlc.org.au</a:t>
            </a:r>
            <a:r>
              <a:rPr lang="en-US" b="1" i="0">
                <a:latin typeface="Helvetica" pitchFamily="2" charset="0"/>
              </a:rPr>
              <a:t>/training/resources/police</a:t>
            </a:r>
            <a:endParaRPr lang="en-US"/>
          </a:p>
        </p:txBody>
      </p:sp>
      <p:sp>
        <p:nvSpPr>
          <p:cNvPr id="3" name="TextBox 2"/>
          <p:cNvSpPr txBox="1"/>
          <p:nvPr userDrawn="1"/>
        </p:nvSpPr>
        <p:spPr>
          <a:xfrm>
            <a:off x="0" y="27592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>
                <a:solidFill>
                  <a:schemeClr val="tx1">
                    <a:lumMod val="90000"/>
                    <a:lumOff val="10000"/>
                  </a:schemeClr>
                </a:solidFill>
                <a:latin typeface="Helvetica" charset="0"/>
                <a:ea typeface="Helvetica" charset="0"/>
                <a:cs typeface="Helvetica" charset="0"/>
              </a:rPr>
              <a:t>Resources for this workshop:</a:t>
            </a:r>
          </a:p>
        </p:txBody>
      </p:sp>
    </p:spTree>
    <p:extLst>
      <p:ext uri="{BB962C8B-B14F-4D97-AF65-F5344CB8AC3E}">
        <p14:creationId xmlns:p14="http://schemas.microsoft.com/office/powerpoint/2010/main" val="1177613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ore You 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2982916" y="3587807"/>
            <a:ext cx="1824360" cy="186802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spresentere</a:t>
            </a:r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/>
              <a:t>Before You Go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Can Come To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/>
              <a:t>We Can Come To You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057116" y="4465769"/>
            <a:ext cx="1824360" cy="186802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</a:t>
            </a:r>
            <a:r>
              <a:rPr lang="en-AU" err="1"/>
              <a:t>spresentere</a:t>
            </a:r>
            <a:endParaRPr lang="en-A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-3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endParaRPr lang="en-AU" noProof="0">
              <a:solidFill>
                <a:srgbClr val="229CD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96D528-3F8C-4131-B8C8-D41C96117732}"/>
              </a:ext>
            </a:extLst>
          </p:cNvPr>
          <p:cNvSpPr txBox="1"/>
          <p:nvPr userDrawn="1"/>
        </p:nvSpPr>
        <p:spPr>
          <a:xfrm>
            <a:off x="886021" y="2921165"/>
            <a:ext cx="7434468" cy="1015663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r>
              <a:rPr lang="en-AU" sz="6000" b="1" i="0" kern="120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Thank you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60325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340350" y="-177801"/>
            <a:ext cx="16478250" cy="16478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495" y="5403158"/>
            <a:ext cx="4122834" cy="11679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AU" noProof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bg1"/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/>
              <a:t>First item in list</a:t>
            </a:r>
          </a:p>
          <a:p>
            <a:pPr lvl="0"/>
            <a:r>
              <a:rPr lang="en-AU" noProof="0"/>
              <a:t>Second item in list</a:t>
            </a:r>
          </a:p>
          <a:p>
            <a:pPr lvl="0"/>
            <a:r>
              <a:rPr lang="en-AU" noProof="0"/>
              <a:t>Third item in list</a:t>
            </a:r>
          </a:p>
          <a:p>
            <a:pPr lvl="0"/>
            <a:r>
              <a:rPr lang="en-AU" noProof="0"/>
              <a:t>Fourth item in list</a:t>
            </a:r>
          </a:p>
          <a:p>
            <a:pPr lvl="0"/>
            <a:r>
              <a:rPr lang="en-AU" noProof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620" y="4077050"/>
            <a:ext cx="10360132" cy="887360"/>
          </a:xfrm>
        </p:spPr>
        <p:txBody>
          <a:bodyPr anchor="ctr" anchorCtr="0">
            <a:normAutofit/>
          </a:bodyPr>
          <a:lstStyle>
            <a:lvl1pPr algn="ctr">
              <a:defRPr lang="en-AU" sz="3600" b="1" i="0" dirty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US"/>
              <a:t>Presenter Name</a:t>
            </a:r>
            <a:endParaRPr lang="en-AU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47228" y="1366787"/>
            <a:ext cx="2646916" cy="2710263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AU"/>
              <a:t>Click icon to add image of presenter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429" y="4964410"/>
            <a:ext cx="10384516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800" b="0" i="0" spc="0">
                <a:latin typeface="Helvetica" pitchFamily="2" charset="0"/>
              </a:defRPr>
            </a:lvl1pPr>
          </a:lstStyle>
          <a:p>
            <a:pPr lvl="0"/>
            <a:r>
              <a:rPr lang="en-US"/>
              <a:t>Presenter Title or Description</a:t>
            </a:r>
          </a:p>
          <a:p>
            <a:pPr lvl="0"/>
            <a:r>
              <a:rPr lang="en-US"/>
              <a:t>Presenter </a:t>
            </a:r>
            <a:r>
              <a:rPr lang="en-US" err="1"/>
              <a:t>Organisation</a:t>
            </a: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85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AU" noProof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Char char="•"/>
              <a:tabLst/>
              <a:defRPr sz="3600">
                <a:solidFill>
                  <a:schemeClr val="bg1"/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/>
              <a:t>First item in list</a:t>
            </a:r>
          </a:p>
          <a:p>
            <a:pPr lvl="0"/>
            <a:r>
              <a:rPr lang="en-AU" noProof="0"/>
              <a:t>Second item in list</a:t>
            </a:r>
          </a:p>
          <a:p>
            <a:pPr lvl="0"/>
            <a:r>
              <a:rPr lang="en-AU" noProof="0"/>
              <a:t>Third item in list</a:t>
            </a:r>
          </a:p>
          <a:p>
            <a:pPr lvl="0"/>
            <a:r>
              <a:rPr lang="en-AU" noProof="0"/>
              <a:t>Fourth item in list</a:t>
            </a:r>
          </a:p>
          <a:p>
            <a:pPr lvl="0"/>
            <a:r>
              <a:rPr lang="en-AU" noProof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470" y="395066"/>
            <a:ext cx="10888182" cy="887360"/>
          </a:xfrm>
        </p:spPr>
        <p:txBody>
          <a:bodyPr/>
          <a:lstStyle>
            <a:lvl1pPr algn="ctr">
              <a:defRPr b="1" i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/>
              <a:t>Slide With Two Sections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6469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Helvetica" pitchFamily="2" charset="0"/>
              </a:defRPr>
            </a:lvl1pPr>
            <a:lvl2pPr>
              <a:defRPr sz="2400" b="0" i="0"/>
            </a:lvl2pPr>
            <a:lvl3pPr>
              <a:defRPr sz="2400" b="0" i="0"/>
            </a:lvl3pPr>
            <a:lvl4pPr>
              <a:defRPr sz="2400" b="0" i="0"/>
            </a:lvl4pPr>
            <a:lvl5pPr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A73130-BD65-49F1-9021-B2537853096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24765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Helvetica" pitchFamily="2" charset="0"/>
              </a:defRPr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</p:spTree>
    <p:extLst>
      <p:ext uri="{BB962C8B-B14F-4D97-AF65-F5344CB8AC3E}">
        <p14:creationId xmlns:p14="http://schemas.microsoft.com/office/powerpoint/2010/main" val="846504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5301" y="1532415"/>
            <a:ext cx="10296000" cy="4459190"/>
          </a:xfrm>
        </p:spPr>
        <p:txBody>
          <a:bodyPr numCol="2" spcCol="360000"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/>
              <a:t>If you keep adding bullet points, your text will automatically flow across two columns.</a:t>
            </a:r>
          </a:p>
          <a:p>
            <a:pPr lvl="0"/>
            <a:r>
              <a:rPr lang="en-AU" noProof="0"/>
              <a:t>If you keep adding bullet points, your text will automatically flow across two columns.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84868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5301" y="1532415"/>
            <a:ext cx="10296000" cy="4459189"/>
          </a:xfrm>
        </p:spPr>
        <p:txBody>
          <a:bodyPr numCol="3" spcCol="360000"/>
          <a:lstStyle>
            <a:lvl1pPr>
              <a:defRPr sz="2800" b="0" i="0">
                <a:latin typeface="Helvetica" pitchFamily="2" charset="0"/>
              </a:defRPr>
            </a:lvl1pPr>
            <a:lvl2pPr>
              <a:defRPr sz="2800" b="0" i="0">
                <a:latin typeface="Helvetica" pitchFamily="2" charset="0"/>
              </a:defRPr>
            </a:lvl2pPr>
            <a:lvl3pPr>
              <a:defRPr sz="2800" b="0" i="0">
                <a:latin typeface="Helvetica" pitchFamily="2" charset="0"/>
              </a:defRPr>
            </a:lvl3pPr>
            <a:lvl4pPr>
              <a:defRPr sz="2800" b="0" i="0">
                <a:latin typeface="Helvetica" pitchFamily="2" charset="0"/>
              </a:defRPr>
            </a:lvl4pPr>
            <a:lvl5pPr>
              <a:defRPr sz="2800" b="0" i="0">
                <a:latin typeface="Helvetica" pitchFamily="2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23349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204000" cy="6857998"/>
          </a:xfrm>
          <a:solidFill>
            <a:schemeClr val="bg1">
              <a:lumMod val="85000"/>
            </a:schemeClr>
          </a:solidFill>
        </p:spPr>
        <p:txBody>
          <a:bodyPr lIns="360000" tIns="360000" rIns="360000" bIns="360000">
            <a:norm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73" name="Subtitle 72">
            <a:extLst>
              <a:ext uri="{FF2B5EF4-FFF2-40B4-BE49-F238E27FC236}">
                <a16:creationId xmlns:a16="http://schemas.microsoft.com/office/drawing/2014/main" id="{2993D1DC-23D0-40CA-BA80-0CCA239AC6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" y="0"/>
            <a:ext cx="5910258" cy="6869505"/>
          </a:xfrm>
          <a:custGeom>
            <a:avLst/>
            <a:gdLst>
              <a:gd name="connsiteX0" fmla="*/ 0 w 5729283"/>
              <a:gd name="connsiteY0" fmla="*/ 0 h 6857998"/>
              <a:gd name="connsiteX1" fmla="*/ 4311112 w 5729283"/>
              <a:gd name="connsiteY1" fmla="*/ 0 h 6857998"/>
              <a:gd name="connsiteX2" fmla="*/ 5729283 w 5729283"/>
              <a:gd name="connsiteY2" fmla="*/ 5316930 h 6857998"/>
              <a:gd name="connsiteX3" fmla="*/ 0 w 5729283"/>
              <a:gd name="connsiteY3" fmla="*/ 6857998 h 6857998"/>
              <a:gd name="connsiteX0" fmla="*/ 0 w 5910258"/>
              <a:gd name="connsiteY0" fmla="*/ 0 h 6869505"/>
              <a:gd name="connsiteX1" fmla="*/ 4311112 w 5910258"/>
              <a:gd name="connsiteY1" fmla="*/ 0 h 6869505"/>
              <a:gd name="connsiteX2" fmla="*/ 5910258 w 5910258"/>
              <a:gd name="connsiteY2" fmla="*/ 6869505 h 6869505"/>
              <a:gd name="connsiteX3" fmla="*/ 0 w 5910258"/>
              <a:gd name="connsiteY3" fmla="*/ 6857998 h 6869505"/>
              <a:gd name="connsiteX4" fmla="*/ 0 w 5910258"/>
              <a:gd name="connsiteY4" fmla="*/ 0 h 686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0258" h="6869505">
                <a:moveTo>
                  <a:pt x="0" y="0"/>
                </a:moveTo>
                <a:lnTo>
                  <a:pt x="4311112" y="0"/>
                </a:lnTo>
                <a:lnTo>
                  <a:pt x="5910258" y="6869505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</p:spPr>
        <p:txBody>
          <a:bodyPr wrap="square" lIns="576000" tIns="2484000" rIns="1404000" anchor="t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1" i="0">
                <a:solidFill>
                  <a:srgbClr val="229CD0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443970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6538648" cy="6857998"/>
          </a:xfrm>
          <a:solidFill>
            <a:schemeClr val="bg1">
              <a:lumMod val="85000"/>
            </a:schemeClr>
          </a:solidFill>
        </p:spPr>
        <p:txBody>
          <a:bodyPr lIns="360000" tIns="360000" rIns="720000" bIns="360000">
            <a:norm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BB3B2C9-CFDB-4AF2-BE63-E2AF8B0E7505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814888" y="0"/>
            <a:ext cx="738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4EF96-63A5-4D4A-9682-3643FC1F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768AD39D-5774-4D47-839D-1B36BB540E37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262967" y="1167579"/>
            <a:ext cx="45497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2" name="Subtitle 21">
            <a:extLst>
              <a:ext uri="{FF2B5EF4-FFF2-40B4-BE49-F238E27FC236}">
                <a16:creationId xmlns:a16="http://schemas.microsoft.com/office/drawing/2014/main" id="{8342C053-5A99-403F-B0F2-E86B39C4B7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10132" y="-1564617"/>
            <a:ext cx="10290288" cy="10287762"/>
          </a:xfrm>
          <a:prstGeom prst="ellipse">
            <a:avLst/>
          </a:prstGeom>
          <a:solidFill>
            <a:srgbClr val="229CD0"/>
          </a:solidFill>
        </p:spPr>
        <p:txBody>
          <a:bodyPr vert="horz" wrap="square" lIns="720000" tIns="720000" rIns="2520000" bIns="720000" anchor="ctr" anchorCtr="1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>
                <a:solidFill>
                  <a:schemeClr val="accent2"/>
                </a:solidFill>
              </a:defRPr>
            </a:lvl2pPr>
            <a:lvl3pPr marL="0" indent="0" algn="l">
              <a:buNone/>
              <a:defRPr sz="1800">
                <a:solidFill>
                  <a:schemeClr val="accent2"/>
                </a:solidFill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>
                <a:solidFill>
                  <a:schemeClr val="accent2"/>
                </a:solidFill>
              </a:defRPr>
            </a:lvl9pPr>
          </a:lstStyle>
          <a:p>
            <a:r>
              <a:rPr lang="en-AU" noProof="0"/>
              <a:t>Click to add 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3745802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59" y="433469"/>
            <a:ext cx="4829371" cy="573903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0ED71-D102-4A47-8D49-527E513DAA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974CE-5775-4767-8B2D-E006DC5555FD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21/7/21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7E5B4-99B2-4696-8ED1-B7AB1747A2A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63294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70"/>
            <a:ext cx="4829370" cy="278970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7F567229-93F4-4028-9012-070DD0F840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EFDF54-79BF-4A62-9A89-30BB4DEA2C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36EA4-84ED-4506-A242-5F0C906222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D72EC5-4F70-48F3-89D4-91D2D67BE51B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21/7/21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718A-D70B-4A4B-A26A-0BF5E34D006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4133165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2A85445C-DF4B-4BAF-BA3E-2C7E13C6966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65648" y="433469"/>
            <a:ext cx="2292882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715146-2554-48EE-B19F-EB08682D4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FBC23-2E1D-42B9-B06F-441D2E530D6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BB8C37-F6A7-408B-AED7-05A293BD9B5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21/7/21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7EB9A-C91F-4B28-8363-238C69D8FF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340252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E0A0B3FD-4538-4369-83B6-70C4DFCECFF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2A43BD1-0F4A-4FE6-96C0-15FBFE85BD1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56458" y="433469"/>
            <a:ext cx="2302072" cy="133183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70" name="Picture Placeholder 8">
            <a:extLst>
              <a:ext uri="{FF2B5EF4-FFF2-40B4-BE49-F238E27FC236}">
                <a16:creationId xmlns:a16="http://schemas.microsoft.com/office/drawing/2014/main" id="{FA4A79D4-E349-4EBC-AEB1-516796BF6A3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56458" y="1953366"/>
            <a:ext cx="2302072" cy="127350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543F44-FB67-4998-BE74-154B2E107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2DDF1-862D-4D1D-A8F8-0AA91E60F74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95DF14-2515-429C-B3CC-7063B560D420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21/7/21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23CC6-05EA-4B5E-8619-45B5D426CFF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75262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0" y="0"/>
            <a:ext cx="12204001" cy="685800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6319" y="-2723322"/>
            <a:ext cx="12304644" cy="12304644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1173586" y="-1510748"/>
            <a:ext cx="9879496" cy="9879496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139">
            <a:extLst>
              <a:ext uri="{FF2B5EF4-FFF2-40B4-BE49-F238E27FC236}">
                <a16:creationId xmlns:a16="http://schemas.microsoft.com/office/drawing/2014/main" id="{0D4899FF-79AC-094D-9C1E-F9DE596E73D1}"/>
              </a:ext>
            </a:extLst>
          </p:cNvPr>
          <p:cNvSpPr txBox="1">
            <a:spLocks/>
          </p:cNvSpPr>
          <p:nvPr userDrawn="1"/>
        </p:nvSpPr>
        <p:spPr>
          <a:xfrm>
            <a:off x="432815" y="2166902"/>
            <a:ext cx="11338369" cy="252419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vert="horz" wrap="square" lIns="90000" tIns="90000" rIns="90000" bIns="90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400" b="1" i="0" kern="120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18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9pPr>
          </a:lstStyle>
          <a:p>
            <a:r>
              <a:rPr lang="en-AU"/>
              <a:t>Acknowledgement</a:t>
            </a:r>
          </a:p>
          <a:p>
            <a:r>
              <a:rPr lang="en-AU"/>
              <a:t>Of Country </a:t>
            </a:r>
          </a:p>
        </p:txBody>
      </p:sp>
    </p:spTree>
    <p:extLst>
      <p:ext uri="{BB962C8B-B14F-4D97-AF65-F5344CB8AC3E}">
        <p14:creationId xmlns:p14="http://schemas.microsoft.com/office/powerpoint/2010/main" val="6780943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49F30-B44D-43F1-B0D5-603E1F271B81}"/>
              </a:ext>
            </a:extLst>
          </p:cNvPr>
          <p:cNvSpPr/>
          <p:nvPr userDrawn="1"/>
        </p:nvSpPr>
        <p:spPr>
          <a:xfrm>
            <a:off x="10839546" y="101089"/>
            <a:ext cx="1245238" cy="1364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470" y="433470"/>
            <a:ext cx="11325062" cy="5991061"/>
          </a:xfrm>
          <a:solidFill>
            <a:schemeClr val="bg1">
              <a:lumMod val="85000"/>
            </a:schemeClr>
          </a:solidFill>
        </p:spPr>
        <p:txBody>
          <a:bodyPr lIns="936000" tIns="180000" rIns="180000" bIns="180000">
            <a:normAutofit/>
          </a:bodyPr>
          <a:lstStyle>
            <a:lvl1pPr algn="l" rtl="0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129" name="Text Placeholder 140">
            <a:extLst>
              <a:ext uri="{FF2B5EF4-FFF2-40B4-BE49-F238E27FC236}">
                <a16:creationId xmlns:a16="http://schemas.microsoft.com/office/drawing/2014/main" id="{74E4AFED-1C0E-4349-B4D8-561973586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13784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0" indent="0">
              <a:buNone/>
              <a:defRPr sz="2000" b="0">
                <a:solidFill>
                  <a:schemeClr val="bg1"/>
                </a:solidFill>
              </a:defRPr>
            </a:lvl3pPr>
            <a:lvl4pPr>
              <a:defRPr sz="2000" b="0">
                <a:solidFill>
                  <a:schemeClr val="bg1"/>
                </a:solidFill>
              </a:defRPr>
            </a:lvl4pPr>
            <a:lvl5pPr>
              <a:defRPr sz="2000" b="0">
                <a:solidFill>
                  <a:schemeClr val="bg1"/>
                </a:solidFill>
              </a:defRPr>
            </a:lvl5pPr>
            <a:lvl6pPr>
              <a:defRPr sz="2000" b="0">
                <a:solidFill>
                  <a:schemeClr val="bg1"/>
                </a:solidFill>
              </a:defRPr>
            </a:lvl6pPr>
            <a:lvl7pPr>
              <a:defRPr sz="2000" b="0">
                <a:solidFill>
                  <a:schemeClr val="bg1"/>
                </a:solidFill>
              </a:defRPr>
            </a:lvl7pPr>
            <a:lvl8pPr>
              <a:defRPr sz="2000">
                <a:solidFill>
                  <a:schemeClr val="bg1"/>
                </a:solidFill>
              </a:defRPr>
            </a:lvl8pPr>
            <a:lvl9pPr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AU" noProof="0"/>
              <a:t>Use this for dark images</a:t>
            </a:r>
          </a:p>
          <a:p>
            <a:pPr lvl="0"/>
            <a:r>
              <a:rPr lang="en-AU" noProof="0"/>
              <a:t>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5</a:t>
            </a:r>
          </a:p>
          <a:p>
            <a:pPr lvl="5"/>
            <a:r>
              <a:rPr lang="en-AU" noProof="0"/>
              <a:t>6</a:t>
            </a:r>
          </a:p>
          <a:p>
            <a:pPr lvl="6"/>
            <a:r>
              <a:rPr lang="en-AU" noProof="0"/>
              <a:t>7</a:t>
            </a:r>
          </a:p>
          <a:p>
            <a:pPr lvl="7"/>
            <a:r>
              <a:rPr lang="en-AU" noProof="0"/>
              <a:t>8</a:t>
            </a:r>
          </a:p>
          <a:p>
            <a:pPr lvl="8"/>
            <a:r>
              <a:rPr lang="en-AU" noProof="0"/>
              <a:t>9</a:t>
            </a:r>
          </a:p>
          <a:p>
            <a:pPr lvl="8"/>
            <a:r>
              <a:rPr lang="en-AU" noProof="0"/>
              <a:t>Fifth level</a:t>
            </a:r>
          </a:p>
        </p:txBody>
      </p:sp>
      <p:sp>
        <p:nvSpPr>
          <p:cNvPr id="131" name="Text Placeholder 140">
            <a:extLst>
              <a:ext uri="{FF2B5EF4-FFF2-40B4-BE49-F238E27FC236}">
                <a16:creationId xmlns:a16="http://schemas.microsoft.com/office/drawing/2014/main" id="{3990CB9E-67EF-4DD1-AF68-044AF2AC02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5656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1">
                <a:solidFill>
                  <a:schemeClr val="tx2"/>
                </a:solidFill>
              </a:defRPr>
            </a:lvl1pPr>
            <a:lvl2pPr marL="0" indent="0">
              <a:buNone/>
              <a:defRPr sz="2000">
                <a:solidFill>
                  <a:schemeClr val="tx2"/>
                </a:solidFill>
              </a:defRPr>
            </a:lvl2pPr>
            <a:lvl3pPr marL="0" indent="0">
              <a:buNone/>
              <a:defRPr sz="2000" b="0">
                <a:solidFill>
                  <a:schemeClr val="tx2"/>
                </a:solidFill>
              </a:defRPr>
            </a:lvl3pPr>
            <a:lvl4pPr>
              <a:defRPr sz="2000" b="0">
                <a:solidFill>
                  <a:schemeClr val="tx2"/>
                </a:solidFill>
              </a:defRPr>
            </a:lvl4pPr>
            <a:lvl5pPr>
              <a:defRPr sz="2000" b="0">
                <a:solidFill>
                  <a:schemeClr val="tx2"/>
                </a:solidFill>
              </a:defRPr>
            </a:lvl5pPr>
            <a:lvl6pPr>
              <a:defRPr sz="2000" b="0">
                <a:solidFill>
                  <a:schemeClr val="tx2"/>
                </a:solidFill>
              </a:defRPr>
            </a:lvl6pPr>
            <a:lvl7pPr>
              <a:defRPr sz="2000" b="0">
                <a:solidFill>
                  <a:schemeClr val="tx2"/>
                </a:solidFill>
              </a:defRPr>
            </a:lvl7pPr>
            <a:lvl8pPr>
              <a:defRPr sz="2000">
                <a:solidFill>
                  <a:schemeClr val="tx2"/>
                </a:solidFill>
              </a:defRPr>
            </a:lvl8pPr>
            <a:lvl9pPr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/>
              <a:t>Use this for light images</a:t>
            </a:r>
            <a:br>
              <a:rPr lang="en-AU" noProof="0"/>
            </a:br>
            <a:r>
              <a:rPr lang="en-AU" noProof="0"/>
              <a:t>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5</a:t>
            </a:r>
          </a:p>
          <a:p>
            <a:pPr lvl="5"/>
            <a:r>
              <a:rPr lang="en-AU" noProof="0"/>
              <a:t>6</a:t>
            </a:r>
          </a:p>
          <a:p>
            <a:pPr lvl="6"/>
            <a:r>
              <a:rPr lang="en-AU" noProof="0"/>
              <a:t>7</a:t>
            </a:r>
          </a:p>
          <a:p>
            <a:pPr lvl="7"/>
            <a:r>
              <a:rPr lang="en-AU" noProof="0"/>
              <a:t>8</a:t>
            </a:r>
          </a:p>
          <a:p>
            <a:pPr lvl="8"/>
            <a:r>
              <a:rPr lang="en-AU" noProof="0"/>
              <a:t>9</a:t>
            </a:r>
          </a:p>
          <a:p>
            <a:pPr lvl="8"/>
            <a:r>
              <a:rPr lang="en-AU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5246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5510785"/>
            <a:ext cx="12204001" cy="1347216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06" y="457200"/>
            <a:ext cx="11408408" cy="1002662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/>
              <a:t>Contents/Outline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200" y="1459862"/>
            <a:ext cx="9620620" cy="3747138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/>
              <a:t>First item in list</a:t>
            </a:r>
          </a:p>
          <a:p>
            <a:pPr lvl="0"/>
            <a:r>
              <a:rPr lang="en-AU" noProof="0"/>
              <a:t>Second item in list</a:t>
            </a:r>
          </a:p>
          <a:p>
            <a:pPr lvl="0"/>
            <a:r>
              <a:rPr lang="en-AU" noProof="0"/>
              <a:t>Third item in list</a:t>
            </a:r>
          </a:p>
          <a:p>
            <a:pPr lvl="0"/>
            <a:r>
              <a:rPr lang="en-AU" noProof="0"/>
              <a:t>Fourth item in list</a:t>
            </a:r>
          </a:p>
          <a:p>
            <a:pPr lvl="0"/>
            <a:r>
              <a:rPr lang="en-AU" noProof="0"/>
              <a:t>Fifth item in list</a:t>
            </a:r>
          </a:p>
          <a:p>
            <a:pPr lvl="0"/>
            <a:r>
              <a:rPr lang="en-AU" noProof="0"/>
              <a:t>Sixth item in list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D88E30-3E32-264B-AC25-FC52699C4B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9200" y="5746750"/>
            <a:ext cx="9717088" cy="874713"/>
          </a:xfrm>
        </p:spPr>
        <p:txBody>
          <a:bodyPr anchor="ctr"/>
          <a:lstStyle>
            <a:lvl1pPr algn="l">
              <a:defRPr sz="24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b="1" i="0">
                <a:latin typeface="Helvetica" pitchFamily="2" charset="0"/>
              </a:rPr>
              <a:t>Resources: </a:t>
            </a:r>
            <a:r>
              <a:rPr lang="en-US" b="1" i="0" err="1">
                <a:latin typeface="Helvetica" pitchFamily="2" charset="0"/>
              </a:rPr>
              <a:t>www.rlc.org.au</a:t>
            </a:r>
            <a:r>
              <a:rPr lang="en-US" b="1" i="0">
                <a:latin typeface="Helvetica" pitchFamily="2" charset="0"/>
              </a:rPr>
              <a:t>/training/resources/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7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8999537" cy="240646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1" i="0" baseline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/>
              <a:t>Chapter Heading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5443537" cy="2272930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1" i="0">
                <a:solidFill>
                  <a:schemeClr val="bg1"/>
                </a:solidFill>
                <a:latin typeface="Helvetica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/>
              <a:t>Chapter heading with image</a:t>
            </a:r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7FEBB377-447E-4F52-87D8-8001155A75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 rIns="360000" bIns="360000" anchor="ctr">
            <a:no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1913573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/>
              <a:t>Numbered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/>
              <a:t>First item in list</a:t>
            </a:r>
          </a:p>
          <a:p>
            <a:pPr lvl="0"/>
            <a:r>
              <a:rPr lang="en-AU" noProof="0"/>
              <a:t>Second item in list</a:t>
            </a:r>
          </a:p>
          <a:p>
            <a:pPr lvl="0"/>
            <a:r>
              <a:rPr lang="en-AU" noProof="0"/>
              <a:t>Third item in list</a:t>
            </a:r>
          </a:p>
          <a:p>
            <a:pPr lvl="0"/>
            <a:r>
              <a:rPr lang="en-AU" noProof="0"/>
              <a:t>Fourth item in list</a:t>
            </a:r>
          </a:p>
          <a:p>
            <a:pPr lvl="0"/>
            <a:r>
              <a:rPr lang="en-AU" noProof="0"/>
              <a:t>Fifth item in list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/>
              <a:t>Basic Slide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Pct val="125000"/>
              <a:buFont typeface="Arial" charset="0"/>
              <a:buNone/>
              <a:tabLst/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2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673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en-AU" noProof="0"/>
              <a:t>First level bullet </a:t>
            </a:r>
          </a:p>
          <a:p>
            <a:pPr lvl="2"/>
            <a:r>
              <a:rPr lang="en-AU" noProof="0"/>
              <a:t>Second level bullet point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6583" y="1482436"/>
            <a:ext cx="10627956" cy="4835237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0" indent="-342900">
              <a:spcBef>
                <a:spcPts val="1000"/>
              </a:spcBef>
              <a:spcAft>
                <a:spcPts val="0"/>
              </a:spcAft>
              <a:buFont typeface="Arial" charset="0"/>
              <a:buChar char="•"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432000" indent="-324000">
              <a:spcBef>
                <a:spcPts val="1000"/>
              </a:spcBef>
              <a:spcAft>
                <a:spcPts val="1200"/>
              </a:spcAft>
              <a:defRPr sz="32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 marL="0">
              <a:spcAft>
                <a:spcPts val="1200"/>
              </a:spcAft>
              <a:defRPr sz="18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 marL="0">
              <a:spcAft>
                <a:spcPts val="1200"/>
              </a:spcAft>
              <a:defRPr sz="16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/>
              <a:t>Click to add text. There are five type style levels. To access the type styles, click on the text and press the ‘Increase / Decrease List Level’ buttons in the Paragraph section of the Home ribbon.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/>
              <a:t>Edit Master text style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445866"/>
            <a:ext cx="1062795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/>
              <a:t>Basic Slide</a:t>
            </a:r>
          </a:p>
        </p:txBody>
      </p:sp>
    </p:spTree>
    <p:extLst>
      <p:ext uri="{BB962C8B-B14F-4D97-AF65-F5344CB8AC3E}">
        <p14:creationId xmlns:p14="http://schemas.microsoft.com/office/powerpoint/2010/main" val="2834285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9561C-11B4-4CC4-B271-3E59C981A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1" y="445866"/>
            <a:ext cx="10296000" cy="8873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noProof="0"/>
              <a:t>Click to edit Master title style</a:t>
            </a:r>
            <a:endParaRPr lang="en-AU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81F4D-4B89-424A-BC66-199E1E666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301" y="1557815"/>
            <a:ext cx="10300501" cy="4376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833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67" r:id="rId2"/>
    <p:sldLayoutId id="2147483771" r:id="rId3"/>
    <p:sldLayoutId id="2147483772" r:id="rId4"/>
    <p:sldLayoutId id="2147483773" r:id="rId5"/>
    <p:sldLayoutId id="2147483656" r:id="rId6"/>
    <p:sldLayoutId id="2147483776" r:id="rId7"/>
    <p:sldLayoutId id="2147483777" r:id="rId8"/>
    <p:sldLayoutId id="2147483667" r:id="rId9"/>
    <p:sldLayoutId id="2147483780" r:id="rId10"/>
    <p:sldLayoutId id="2147483781" r:id="rId11"/>
    <p:sldLayoutId id="2147483779" r:id="rId12"/>
    <p:sldLayoutId id="2147483782" r:id="rId13"/>
    <p:sldLayoutId id="2147483783" r:id="rId14"/>
    <p:sldLayoutId id="2147483676" r:id="rId15"/>
    <p:sldLayoutId id="2147483784" r:id="rId16"/>
    <p:sldLayoutId id="2147483786" r:id="rId17"/>
    <p:sldLayoutId id="2147483785" r:id="rId18"/>
    <p:sldLayoutId id="2147483774" r:id="rId19"/>
    <p:sldLayoutId id="2147483775" r:id="rId20"/>
    <p:sldLayoutId id="2147483713" r:id="rId21"/>
    <p:sldLayoutId id="2147483668" r:id="rId22"/>
    <p:sldLayoutId id="2147483669" r:id="rId23"/>
    <p:sldLayoutId id="2147483663" r:id="rId24"/>
    <p:sldLayoutId id="2147483649" r:id="rId25"/>
    <p:sldLayoutId id="2147483670" r:id="rId26"/>
    <p:sldLayoutId id="2147483672" r:id="rId27"/>
    <p:sldLayoutId id="2147483673" r:id="rId28"/>
    <p:sldLayoutId id="2147483674" r:id="rId29"/>
    <p:sldLayoutId id="2147483675" r:id="rId30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rgbClr val="229CD0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SzPct val="125000"/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43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charset="0"/>
        <a:buChar char="•"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Helvetica" charset="0"/>
          <a:ea typeface="Helvetica" charset="0"/>
          <a:cs typeface="Helvetica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lc.org.au/training/resources/financial-abus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rlc.org.au/fals" TargetMode="External"/><Relationship Id="rId2" Type="http://schemas.openxmlformats.org/officeDocument/2006/relationships/hyperlink" Target="mailto:falsintake@rlc.org.au" TargetMode="Externa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ndh.org.au/" TargetMode="Externa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resources/financial-abus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rlc.org.au/traini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education@rlc.org.au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31DBEED-DD08-EF44-8C8D-81F1056BB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063" y="1745560"/>
            <a:ext cx="11338369" cy="2147265"/>
          </a:xfrm>
        </p:spPr>
        <p:txBody>
          <a:bodyPr/>
          <a:lstStyle/>
          <a:p>
            <a:r>
              <a:rPr lang="en-AU" sz="4400"/>
              <a:t>Resolving Financial Abuse Issues:</a:t>
            </a:r>
            <a:br>
              <a:rPr lang="en-AU" sz="4400"/>
            </a:br>
            <a:r>
              <a:rPr lang="en-AU" sz="4400"/>
              <a:t>Two Roads Diverged</a:t>
            </a:r>
          </a:p>
          <a:p>
            <a:endParaRPr lang="en-AU" sz="1500" b="0"/>
          </a:p>
          <a:p>
            <a:r>
              <a:rPr lang="en-US" sz="2200" b="0" i="1"/>
              <a:t>Credit, Debt and Consumer Law, or Family Law, or both? Your questions answered!</a:t>
            </a:r>
          </a:p>
          <a:p>
            <a:endParaRPr lang="en-US" sz="2200" b="0"/>
          </a:p>
          <a:p>
            <a:r>
              <a:rPr lang="en-US" sz="2200" b="0"/>
              <a:t>Wednesday 21 July 2021</a:t>
            </a:r>
            <a:endParaRPr lang="en-AU" sz="2200" b="0"/>
          </a:p>
          <a:p>
            <a:endParaRPr lang="en-AU" sz="2000" b="0"/>
          </a:p>
          <a:p>
            <a:r>
              <a:rPr lang="en-AU" sz="2000" b="0"/>
              <a:t>Maria Monastiriotis		Jasmine Opdam</a:t>
            </a:r>
          </a:p>
          <a:p>
            <a:r>
              <a:rPr lang="en-US" sz="1600" b="0"/>
              <a:t>A</a:t>
            </a:r>
            <a:r>
              <a:rPr lang="en-AU" sz="1600" b="0" err="1"/>
              <a:t>ccredited</a:t>
            </a:r>
            <a:r>
              <a:rPr lang="en-AU" sz="1600" b="0"/>
              <a:t> Family Law Specialist	Credit, Debt &amp; Consumer Lawyer</a:t>
            </a:r>
          </a:p>
        </p:txBody>
      </p:sp>
    </p:spTree>
    <p:extLst>
      <p:ext uri="{BB962C8B-B14F-4D97-AF65-F5344CB8AC3E}">
        <p14:creationId xmlns:p14="http://schemas.microsoft.com/office/powerpoint/2010/main" val="28975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BCCA8-D7D1-41AA-A480-7AE8FC939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Previous webinars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D3C83-EF21-423B-8A46-4B80F782B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2400"/>
              <a:t>Watch RLC’s previous webinars in the </a:t>
            </a:r>
            <a:r>
              <a:rPr lang="en-US" sz="2400" i="1"/>
              <a:t>Financial Abuse </a:t>
            </a:r>
            <a:r>
              <a:rPr lang="en-US" sz="2400"/>
              <a:t>series for free online: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/>
              <a:t>Identifying financial abuse in intimate partner relationships and supporting victim survivors </a:t>
            </a:r>
            <a:r>
              <a:rPr lang="en-US" sz="2400"/>
              <a:t>(July 2020)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/>
              <a:t>Resolving financial abuse legal issues </a:t>
            </a:r>
            <a:r>
              <a:rPr lang="en-US" sz="2400"/>
              <a:t>(September 2020)</a:t>
            </a:r>
          </a:p>
          <a:p>
            <a:pPr algn="ctr"/>
            <a:r>
              <a:rPr lang="en-AU" sz="2400">
                <a:hlinkClick r:id="rId3"/>
              </a:rPr>
              <a:t>https://rlc.org.au/training/resources/financial-abuse</a:t>
            </a:r>
            <a:endParaRPr lang="en-AU" sz="2400"/>
          </a:p>
        </p:txBody>
      </p:sp>
    </p:spTree>
    <p:extLst>
      <p:ext uri="{BB962C8B-B14F-4D97-AF65-F5344CB8AC3E}">
        <p14:creationId xmlns:p14="http://schemas.microsoft.com/office/powerpoint/2010/main" val="2661825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/>
              <a:t>What is financial abuse?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668947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Financial or economic abuse is a form of domestic violence where an abuser uses money as a means to gain power and to control their partner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>
                <a:latin typeface="Helvetica"/>
                <a:cs typeface="Helvetica"/>
              </a:rPr>
              <a:t>Domestic violence is “a pattern of abusive behaviour in an intimate relationship or other type of family relationship where one person assumes a position of power over another and causes fear… It is often referred to as a pattern of coercion and control” (1800RESPECT)</a:t>
            </a:r>
            <a:endParaRPr lang="en-US" sz="2400">
              <a:latin typeface="Helvetica"/>
              <a:cs typeface="Helvetic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There is no single agreed </a:t>
            </a:r>
            <a:r>
              <a:rPr lang="en-US" sz="2400" i="1">
                <a:latin typeface="Helvetica"/>
                <a:cs typeface="Helvetica"/>
              </a:rPr>
              <a:t>legal </a:t>
            </a:r>
            <a:r>
              <a:rPr lang="en-US" sz="2400">
                <a:latin typeface="Helvetica"/>
                <a:cs typeface="Helvetica"/>
              </a:rPr>
              <a:t>definition of domestic violence in Australia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874787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CDB36-27F4-A74A-A32C-80182C4A8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Common financial abuse issues #1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FEA4D-742E-724B-A4D2-293BA6E0A7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080488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Partner </a:t>
            </a:r>
            <a:r>
              <a:rPr lang="en-US" sz="2400" b="1">
                <a:solidFill>
                  <a:schemeClr val="accent1"/>
                </a:solidFill>
                <a:latin typeface="Helvetica"/>
                <a:cs typeface="Helvetica"/>
              </a:rPr>
              <a:t>refusing to contribute </a:t>
            </a:r>
            <a:r>
              <a:rPr lang="en-US" sz="2400">
                <a:latin typeface="Helvetica"/>
                <a:cs typeface="Helvetica"/>
              </a:rPr>
              <a:t>to joint debts (e.g. rent, mortgage repayments, car loans, school fees) or pay child support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Partner </a:t>
            </a:r>
            <a:r>
              <a:rPr lang="en-US" sz="2400" b="1">
                <a:solidFill>
                  <a:schemeClr val="accent1"/>
                </a:solidFill>
                <a:latin typeface="Helvetica"/>
                <a:cs typeface="Helvetica"/>
              </a:rPr>
              <a:t>withdrawing money </a:t>
            </a:r>
            <a:r>
              <a:rPr lang="en-US" sz="2400">
                <a:latin typeface="Helvetica"/>
                <a:cs typeface="Helvetica"/>
              </a:rPr>
              <a:t>from a joint bank account or cutting off access to joint accounts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Partner </a:t>
            </a:r>
            <a:r>
              <a:rPr lang="en-US" sz="2400" b="1">
                <a:solidFill>
                  <a:schemeClr val="accent1"/>
                </a:solidFill>
                <a:latin typeface="Helvetica"/>
                <a:cs typeface="Helvetica"/>
              </a:rPr>
              <a:t>transferring joint property </a:t>
            </a:r>
            <a:r>
              <a:rPr lang="en-US" sz="2400">
                <a:latin typeface="Helvetica"/>
                <a:cs typeface="Helvetica"/>
              </a:rPr>
              <a:t>into another person’s name to avoid a Family Law claim </a:t>
            </a:r>
          </a:p>
        </p:txBody>
      </p:sp>
    </p:spTree>
    <p:extLst>
      <p:ext uri="{BB962C8B-B14F-4D97-AF65-F5344CB8AC3E}">
        <p14:creationId xmlns:p14="http://schemas.microsoft.com/office/powerpoint/2010/main" val="985787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CDB36-27F4-A74A-A32C-80182C4A8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Common financial abuse issues #2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FEA4D-742E-724B-A4D2-293BA6E0A7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080488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Being </a:t>
            </a:r>
            <a:r>
              <a:rPr lang="en-US" sz="2400" b="1">
                <a:solidFill>
                  <a:schemeClr val="accent1"/>
                </a:solidFill>
                <a:latin typeface="Helvetica"/>
                <a:cs typeface="Helvetica"/>
              </a:rPr>
              <a:t>coerced</a:t>
            </a:r>
            <a:r>
              <a:rPr lang="en-US" sz="2400">
                <a:latin typeface="Helvetica"/>
                <a:cs typeface="Helvetica"/>
              </a:rPr>
              <a:t> to sign documents, take out loans, sign personal guarantees or make false declarations</a:t>
            </a:r>
            <a:endParaRPr lang="en-AU" sz="2400">
              <a:latin typeface="Helvetica"/>
              <a:cs typeface="Helvetic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accent1"/>
                </a:solidFill>
                <a:latin typeface="Helvetica"/>
                <a:cs typeface="Helvetica"/>
              </a:rPr>
              <a:t>Identity theft </a:t>
            </a:r>
            <a:r>
              <a:rPr lang="en-US" sz="2400">
                <a:latin typeface="Helvetica"/>
                <a:cs typeface="Helvetica"/>
              </a:rPr>
              <a:t>(e.g. accounts fraudulently opened by a partner or ex-partner using personal information)</a:t>
            </a:r>
            <a:endParaRPr lang="en-AU" sz="2400">
              <a:latin typeface="Helvetica"/>
              <a:cs typeface="Helvetic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Helvetica"/>
                <a:cs typeface="Helvetica"/>
              </a:rPr>
              <a:t>Partner </a:t>
            </a:r>
            <a:r>
              <a:rPr lang="en-US" sz="2400" b="1">
                <a:solidFill>
                  <a:schemeClr val="accent1"/>
                </a:solidFill>
                <a:latin typeface="Helvetica"/>
                <a:cs typeface="Helvetica"/>
              </a:rPr>
              <a:t>taking control </a:t>
            </a:r>
            <a:r>
              <a:rPr lang="en-US" sz="2400">
                <a:latin typeface="Helvetica"/>
                <a:cs typeface="Helvetica"/>
              </a:rPr>
              <a:t>of finances and assets e.g. car, social security benefits, superannuation</a:t>
            </a:r>
          </a:p>
        </p:txBody>
      </p:sp>
    </p:spTree>
    <p:extLst>
      <p:ext uri="{BB962C8B-B14F-4D97-AF65-F5344CB8AC3E}">
        <p14:creationId xmlns:p14="http://schemas.microsoft.com/office/powerpoint/2010/main" val="3692372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Remedies in family law</a:t>
            </a:r>
          </a:p>
        </p:txBody>
      </p:sp>
      <p:pic>
        <p:nvPicPr>
          <p:cNvPr id="4" name="Picture Placeholder 3" descr="RedfernTownHall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9577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231CD-1C9E-4BF8-8759-F4199EE60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Family Violence in Family Law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7E4542-5BF4-4007-9548-37A443C802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AU" sz="2400">
                <a:latin typeface="Helvetica"/>
                <a:cs typeface="Helvetica"/>
              </a:rPr>
              <a:t>The </a:t>
            </a:r>
            <a:r>
              <a:rPr lang="en-AU" sz="2400" b="1">
                <a:latin typeface="Helvetica"/>
                <a:cs typeface="Helvetica"/>
              </a:rPr>
              <a:t>Family Law Act </a:t>
            </a:r>
            <a:r>
              <a:rPr lang="en-AU" sz="2400">
                <a:latin typeface="Helvetica"/>
                <a:cs typeface="Helvetica"/>
              </a:rPr>
              <a:t>defines family violence as:</a:t>
            </a:r>
          </a:p>
          <a:p>
            <a:r>
              <a:rPr lang="en-AU" sz="2400">
                <a:latin typeface="Helvetica"/>
                <a:cs typeface="Helvetica"/>
              </a:rPr>
              <a:t>"violent, threatening or other behaviour by a person that coerces or controls a member of the person's family (the </a:t>
            </a:r>
            <a:r>
              <a:rPr lang="en-AU" sz="2400" b="1" i="1">
                <a:latin typeface="Helvetica"/>
                <a:cs typeface="Helvetica"/>
              </a:rPr>
              <a:t>family member</a:t>
            </a:r>
            <a:r>
              <a:rPr lang="en-AU" sz="2400">
                <a:latin typeface="Helvetica"/>
                <a:cs typeface="Helvetica"/>
              </a:rPr>
              <a:t>), or causes the family member to be fearful." </a:t>
            </a:r>
          </a:p>
          <a:p>
            <a:r>
              <a:rPr lang="en-AU" sz="2400">
                <a:latin typeface="Helvetica"/>
                <a:cs typeface="Helvetica"/>
              </a:rPr>
              <a:t>Section 4AB(1)</a:t>
            </a:r>
            <a:endParaRPr lang="en-AU" sz="2400"/>
          </a:p>
        </p:txBody>
      </p:sp>
    </p:spTree>
    <p:extLst>
      <p:ext uri="{BB962C8B-B14F-4D97-AF65-F5344CB8AC3E}">
        <p14:creationId xmlns:p14="http://schemas.microsoft.com/office/powerpoint/2010/main" val="2215358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4408C-DC5C-4D4A-9BD3-ED9E87CFE2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0467" y="1230070"/>
            <a:ext cx="9976220" cy="4397860"/>
          </a:xfrm>
        </p:spPr>
        <p:txBody>
          <a:bodyPr>
            <a:normAutofit/>
          </a:bodyPr>
          <a:lstStyle/>
          <a:p>
            <a:r>
              <a:rPr lang="en-US" sz="2400">
                <a:latin typeface="Helvetica"/>
                <a:cs typeface="Helvetica"/>
              </a:rPr>
              <a:t>Examples include:</a:t>
            </a:r>
            <a:endParaRPr lang="en-US" sz="2400"/>
          </a:p>
          <a:p>
            <a:r>
              <a:rPr lang="en-US" sz="2400">
                <a:latin typeface="Helvetica"/>
                <a:cs typeface="Helvetica"/>
              </a:rPr>
              <a:t>(g) unreasonably denying the family member the financial autonomy that he or she would otherwise have had; or</a:t>
            </a:r>
            <a:endParaRPr lang="en-US" sz="2400"/>
          </a:p>
          <a:p>
            <a:r>
              <a:rPr lang="en-US" sz="2400">
                <a:latin typeface="Helvetica"/>
                <a:cs typeface="Helvetica"/>
              </a:rPr>
              <a:t>(h)  unreasonably withholding financial support needed to meet the reasonable living expenses of the family member, or his or her child, at a time when the family member is entirely or predominantly dependent on the person for financial support; 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743551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6425A-CEA9-41D3-99BD-6E6CE1649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Family law pathways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85964-5055-4914-A29A-827013604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Property settlement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Spousal maintenance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Child support</a:t>
            </a:r>
          </a:p>
        </p:txBody>
      </p:sp>
    </p:spTree>
    <p:extLst>
      <p:ext uri="{BB962C8B-B14F-4D97-AF65-F5344CB8AC3E}">
        <p14:creationId xmlns:p14="http://schemas.microsoft.com/office/powerpoint/2010/main" val="1267847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197E-42BE-4D0B-9536-163FFE15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Remedies available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EA029-0D16-4D19-97A6-0D83CDF19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Property Settlements (including setting aside transactions that defeat claims s106B)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Urgent, interim and Final Spousal Maintenance Orders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Child Support</a:t>
            </a:r>
            <a:endParaRPr lang="en-US" sz="2400">
              <a:latin typeface="Helvetica" charset="0"/>
              <a:cs typeface="Helvetica"/>
            </a:endParaRP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Applications to set aside property orders (section 79A)</a:t>
            </a:r>
          </a:p>
          <a:p>
            <a:pPr marL="342900" indent="-342900">
              <a:buChar char="•"/>
            </a:pPr>
            <a:r>
              <a:rPr lang="en-US" sz="2400">
                <a:latin typeface="Helvetica"/>
                <a:cs typeface="Helvetica"/>
              </a:rPr>
              <a:t>Applications for exclusive occupation of the home</a:t>
            </a:r>
          </a:p>
        </p:txBody>
      </p:sp>
    </p:spTree>
    <p:extLst>
      <p:ext uri="{BB962C8B-B14F-4D97-AF65-F5344CB8AC3E}">
        <p14:creationId xmlns:p14="http://schemas.microsoft.com/office/powerpoint/2010/main" val="3845407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Remedies in credit, debt &amp; consumer law</a:t>
            </a:r>
          </a:p>
        </p:txBody>
      </p:sp>
      <p:pic>
        <p:nvPicPr>
          <p:cNvPr id="4" name="Picture Placeholder 3" descr="fork_in_the_road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Placeholder 3" descr="debt-collection-letter-example1.jpg">
            <a:extLst>
              <a:ext uri="{FF2B5EF4-FFF2-40B4-BE49-F238E27FC236}">
                <a16:creationId xmlns:a16="http://schemas.microsoft.com/office/drawing/2014/main" id="{0D0AA962-B2AF-4C49-878F-DC2543EA84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38664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8501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22EB4-1312-418B-94EB-D564C22E5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/>
              <a:t>Credit, debt &amp; consumer law </a:t>
            </a:r>
            <a:br>
              <a:rPr lang="en-US" sz="4800"/>
            </a:br>
            <a:r>
              <a:rPr lang="en-US" sz="4800"/>
              <a:t>pathways #1</a:t>
            </a:r>
            <a:endParaRPr lang="en-AU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14321-4F05-42AA-AD08-5620EBD951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Application for financial hardship assistance (e.g. debt waivers, payment plans)</a:t>
            </a:r>
            <a:br>
              <a:rPr lang="en-US" sz="2400"/>
            </a:br>
            <a:endParaRPr lang="en-US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Consumer complaint on the basis of:</a:t>
            </a:r>
          </a:p>
          <a:p>
            <a:pPr marL="914400" lvl="1">
              <a:buFont typeface="Courier New" panose="02070309020205020404" pitchFamily="49" charset="0"/>
              <a:buChar char="o"/>
            </a:pPr>
            <a:r>
              <a:rPr lang="en-US" sz="2400"/>
              <a:t>Breaches of the Consumer Credit Law</a:t>
            </a:r>
          </a:p>
          <a:p>
            <a:pPr marL="914400" lvl="1">
              <a:buFont typeface="Courier New" panose="02070309020205020404" pitchFamily="49" charset="0"/>
              <a:buChar char="o"/>
            </a:pPr>
            <a:r>
              <a:rPr lang="en-US" sz="2400"/>
              <a:t>Breaches of relevant industry guidelines and codes of practice</a:t>
            </a:r>
          </a:p>
        </p:txBody>
      </p:sp>
    </p:spTree>
    <p:extLst>
      <p:ext uri="{BB962C8B-B14F-4D97-AF65-F5344CB8AC3E}">
        <p14:creationId xmlns:p14="http://schemas.microsoft.com/office/powerpoint/2010/main" val="2498130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22EB4-1312-418B-94EB-D564C22E5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/>
              <a:t>Credit, debt &amp; consumer law </a:t>
            </a:r>
            <a:br>
              <a:rPr lang="en-US" sz="4800"/>
            </a:br>
            <a:r>
              <a:rPr lang="en-US" sz="4800"/>
              <a:t>pathways #2</a:t>
            </a:r>
            <a:endParaRPr lang="en-AU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14321-4F05-42AA-AD08-5620EBD951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External dispute resolution schemes (e.g. Australian Financial Complaints Authority, Telecommunications Industry Ombudsman, Energy and Water Ombudsman)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Request for fines to be withdrawn or written-off / waived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Debt recovery proceedings (typically through the Local Court)</a:t>
            </a:r>
          </a:p>
        </p:txBody>
      </p:sp>
    </p:spTree>
    <p:extLst>
      <p:ext uri="{BB962C8B-B14F-4D97-AF65-F5344CB8AC3E}">
        <p14:creationId xmlns:p14="http://schemas.microsoft.com/office/powerpoint/2010/main" val="2201629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FD225-C58A-4C16-83CE-F6D9DA483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4400"/>
              <a:t>Remedies available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29462DE-BBF0-42CC-8B63-BB960972705C}"/>
              </a:ext>
            </a:extLst>
          </p:cNvPr>
          <p:cNvSpPr txBox="1">
            <a:spLocks/>
          </p:cNvSpPr>
          <p:nvPr/>
        </p:nvSpPr>
        <p:spPr>
          <a:xfrm>
            <a:off x="576469" y="1532414"/>
            <a:ext cx="5139887" cy="5005545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r>
              <a:rPr lang="en-US" sz="2200" b="1"/>
              <a:t>Reducing the amount to pay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200"/>
              <a:t>Full waiver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200"/>
              <a:t>Partial waiver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200"/>
              <a:t>Waiver of interest and/or fees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200"/>
              <a:t>Severing liability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200"/>
              <a:t>Cancellation of account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200"/>
              <a:t>Waiver of cancellation fees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200"/>
              <a:t>Refund of amounts already paid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200">
                <a:latin typeface="Helvetica"/>
                <a:cs typeface="Helvetica"/>
              </a:rPr>
              <a:t>Fines withdrawn, written off or reduced</a:t>
            </a:r>
            <a:endParaRPr lang="en-US" sz="2200"/>
          </a:p>
          <a:p>
            <a:pPr marL="457200" indent="-457200">
              <a:buFont typeface="Arial" charset="0"/>
              <a:buChar char="•"/>
            </a:pPr>
            <a:endParaRPr lang="en-US" sz="2200"/>
          </a:p>
          <a:p>
            <a:r>
              <a:rPr lang="en-US" sz="2200" b="1"/>
              <a:t>Compensation</a:t>
            </a:r>
            <a:endParaRPr lang="en-US" sz="22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Financial loss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Non-financial loss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/>
              <a:t>Additional credit (phone, utility contracts)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A860BC1-1CD5-4E94-BDFD-D38D102042A3}"/>
              </a:ext>
            </a:extLst>
          </p:cNvPr>
          <p:cNvSpPr txBox="1">
            <a:spLocks/>
          </p:cNvSpPr>
          <p:nvPr/>
        </p:nvSpPr>
        <p:spPr>
          <a:xfrm>
            <a:off x="6475644" y="1532414"/>
            <a:ext cx="5139887" cy="5096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r>
              <a:rPr lang="en-US" b="1"/>
              <a:t>Extending the time to pay</a:t>
            </a:r>
          </a:p>
          <a:p>
            <a:pPr marL="457200" indent="-457200">
              <a:buFont typeface="Arial" charset="0"/>
              <a:buChar char="•"/>
            </a:pPr>
            <a:r>
              <a:rPr lang="en-US"/>
              <a:t>Moratorium (short or long term hold on repayments)</a:t>
            </a:r>
          </a:p>
          <a:p>
            <a:pPr marL="457200" indent="-457200">
              <a:buFont typeface="Arial" charset="0"/>
              <a:buChar char="•"/>
            </a:pPr>
            <a:r>
              <a:rPr lang="en-US"/>
              <a:t>Hold on fees / interest / charges</a:t>
            </a:r>
          </a:p>
          <a:p>
            <a:pPr marL="457200" indent="-457200">
              <a:buFont typeface="Arial" charset="0"/>
              <a:buChar char="•"/>
            </a:pPr>
            <a:r>
              <a:rPr lang="en-US"/>
              <a:t>Payment plan</a:t>
            </a:r>
          </a:p>
          <a:p>
            <a:pPr marL="457200" indent="-457200">
              <a:buFont typeface="Arial" charset="0"/>
              <a:buChar char="•"/>
            </a:pPr>
            <a:endParaRPr lang="en-US"/>
          </a:p>
          <a:p>
            <a:r>
              <a:rPr lang="en-US" b="1"/>
              <a:t>Credit reporting</a:t>
            </a:r>
          </a:p>
          <a:p>
            <a:pPr marL="457200" indent="-457200">
              <a:buFont typeface="Arial" charset="0"/>
              <a:buChar char="•"/>
            </a:pPr>
            <a:r>
              <a:rPr lang="en-US"/>
              <a:t>No default listing</a:t>
            </a:r>
          </a:p>
          <a:p>
            <a:pPr marL="457200" indent="-457200">
              <a:buFont typeface="Arial" charset="0"/>
              <a:buChar char="•"/>
            </a:pPr>
            <a:r>
              <a:rPr lang="en-US"/>
              <a:t>Removal of adverse credit information e.g. defaults, enquiries</a:t>
            </a:r>
          </a:p>
          <a:p>
            <a:pPr marL="457200" indent="-457200">
              <a:buFont typeface="Arial" charset="0"/>
              <a:buChar char="•"/>
            </a:pPr>
            <a:r>
              <a:rPr lang="en-US" b="1" i="1"/>
              <a:t>Note: </a:t>
            </a:r>
            <a:r>
              <a:rPr lang="en-US"/>
              <a:t>from July 2021, financial hardship information must be noted on consumers’ credit reports</a:t>
            </a:r>
            <a:endParaRPr lang="en-US" b="1" i="1"/>
          </a:p>
          <a:p>
            <a:pPr marL="457200" indent="-457200">
              <a:buFont typeface="Arial" charset="0"/>
              <a:buChar char="•"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575030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B870-FCCC-4045-842A-E1A875CEA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contact 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03DBFF-6897-F245-98CB-C94CFCFE02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/>
              <a:t>Call us: 0481 730 344</a:t>
            </a:r>
          </a:p>
          <a:p>
            <a:pPr marL="514350" indent="-514350">
              <a:buAutoNum type="arabicPeriod"/>
            </a:pPr>
            <a:r>
              <a:rPr lang="en-US"/>
              <a:t>Email us: </a:t>
            </a:r>
            <a:r>
              <a:rPr lang="en-US">
                <a:hlinkClick r:id="rId2"/>
              </a:rPr>
              <a:t>falsintake@rlc.org.au</a:t>
            </a:r>
            <a:r>
              <a:rPr lang="en-US"/>
              <a:t> </a:t>
            </a:r>
          </a:p>
          <a:p>
            <a:pPr marL="514350" indent="-514350">
              <a:buAutoNum type="arabicPeriod"/>
            </a:pPr>
            <a:r>
              <a:rPr lang="en-US"/>
              <a:t>Complete our online form: </a:t>
            </a:r>
            <a:r>
              <a:rPr lang="en-AU">
                <a:hlinkClick r:id="rId3"/>
              </a:rPr>
              <a:t>https://rlc.org.au/fals</a:t>
            </a:r>
            <a:r>
              <a:rPr lang="en-AU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73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B33AB6-53D3-864C-8E30-51A73C632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latin typeface="Arial"/>
                <a:cs typeface="Arial"/>
              </a:rPr>
              <a:t>When we can’t assist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24D4C-CE8C-184D-8A02-4C32A7E233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64689" y="1748940"/>
            <a:ext cx="10393738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>
                <a:latin typeface="Helvetica"/>
                <a:cs typeface="Helvetica"/>
              </a:rPr>
              <a:t>Elder abuse</a:t>
            </a:r>
            <a:r>
              <a:rPr lang="en-US" sz="2400">
                <a:latin typeface="Helvetica"/>
                <a:cs typeface="Helvetica"/>
              </a:rPr>
              <a:t> or financial abuse outside of intimate partner relationships – refer to the National Debt Helpline </a:t>
            </a:r>
            <a:r>
              <a:rPr lang="en-AU" sz="2400">
                <a:latin typeface="Helvetica"/>
                <a:cs typeface="Helvetica"/>
                <a:hlinkClick r:id="rId2"/>
              </a:rPr>
              <a:t>https://ndh.org.au/</a:t>
            </a:r>
            <a:r>
              <a:rPr lang="en-AU" sz="2400">
                <a:latin typeface="Helvetica"/>
                <a:cs typeface="Helvetica"/>
              </a:rPr>
              <a:t> </a:t>
            </a:r>
            <a:r>
              <a:rPr lang="en-AU" sz="2400" b="1">
                <a:latin typeface="Helvetica"/>
                <a:cs typeface="Helvetica"/>
              </a:rPr>
              <a:t>1800 007 007 </a:t>
            </a:r>
            <a:r>
              <a:rPr lang="en-AU" sz="2400">
                <a:latin typeface="Helvetica"/>
                <a:cs typeface="Helvetica"/>
              </a:rPr>
              <a:t>or</a:t>
            </a:r>
            <a:r>
              <a:rPr lang="en-AU" sz="2400" b="1">
                <a:latin typeface="Helvetica"/>
                <a:cs typeface="Helvetica"/>
              </a:rPr>
              <a:t> </a:t>
            </a:r>
            <a:r>
              <a:rPr lang="en-AU" sz="2400">
                <a:latin typeface="Helvetica"/>
                <a:cs typeface="Helvetica"/>
              </a:rPr>
              <a:t>the Seniors Rights Service (NSW).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>
                <a:latin typeface="Helvetica"/>
                <a:cs typeface="Helvetica"/>
              </a:rPr>
              <a:t>Credit, debt and consumer law problems that are </a:t>
            </a:r>
            <a:r>
              <a:rPr lang="en-AU" sz="2400" b="1">
                <a:latin typeface="Helvetica"/>
                <a:cs typeface="Helvetica"/>
              </a:rPr>
              <a:t>not connected </a:t>
            </a:r>
            <a:r>
              <a:rPr lang="en-AU" sz="2400">
                <a:latin typeface="Helvetica"/>
                <a:cs typeface="Helvetica"/>
              </a:rPr>
              <a:t>to financial abuse – refer to your local community legal centre or Legal Aid.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 b="1">
                <a:latin typeface="Helvetica"/>
                <a:cs typeface="Helvetica"/>
              </a:rPr>
              <a:t>Family law issues </a:t>
            </a:r>
            <a:r>
              <a:rPr lang="en-AU" sz="2400">
                <a:latin typeface="Helvetica"/>
                <a:cs typeface="Helvetica"/>
              </a:rPr>
              <a:t>where there are </a:t>
            </a:r>
            <a:r>
              <a:rPr lang="en-AU" sz="2400" b="1">
                <a:latin typeface="Helvetica"/>
                <a:cs typeface="Helvetica"/>
              </a:rPr>
              <a:t>no interconnected </a:t>
            </a:r>
            <a:r>
              <a:rPr lang="en-AU" sz="2400">
                <a:latin typeface="Helvetica"/>
                <a:cs typeface="Helvetica"/>
              </a:rPr>
              <a:t>credit and debt issues – refer to your local community legal centre or Legal Aid.</a:t>
            </a:r>
          </a:p>
        </p:txBody>
      </p:sp>
    </p:spTree>
    <p:extLst>
      <p:ext uri="{BB962C8B-B14F-4D97-AF65-F5344CB8AC3E}">
        <p14:creationId xmlns:p14="http://schemas.microsoft.com/office/powerpoint/2010/main" val="3036141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2292534"/>
            <a:ext cx="10706201" cy="2272930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Q&amp;A: Your questions answered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112713" y="5978065"/>
            <a:ext cx="11934825" cy="75406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r>
              <a:rPr lang="en-US"/>
              <a:t>RESOURCES: </a:t>
            </a:r>
            <a:r>
              <a:rPr lang="en-US">
                <a:hlinkClick r:id="rId3"/>
              </a:rPr>
              <a:t>www.rlc.org.au/training/resources/financial-abuse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459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BCCA8-D7D1-41AA-A480-7AE8FC939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Upcoming webinars in RLC’s </a:t>
            </a:r>
            <a:r>
              <a:rPr lang="en-US" i="1"/>
              <a:t>Financial Abuse </a:t>
            </a:r>
            <a:r>
              <a:rPr lang="en-US"/>
              <a:t>series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D3C83-EF21-423B-8A46-4B80F782B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1"/>
              <a:t>Resolving financial abuse issues: Telecommunications </a:t>
            </a:r>
            <a:r>
              <a:rPr lang="en-US"/>
              <a:t>(3 August 2021)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i="1"/>
              <a:t>Resolving financial abuse issues: Financial control after separation </a:t>
            </a:r>
            <a:r>
              <a:rPr lang="en-US"/>
              <a:t>(15 September 2021)</a:t>
            </a:r>
          </a:p>
          <a:p>
            <a:r>
              <a:rPr lang="en-AU"/>
              <a:t>Details and register here: </a:t>
            </a:r>
            <a:r>
              <a:rPr lang="en-AU">
                <a:hlinkClick r:id="rId3"/>
              </a:rPr>
              <a:t>https://rlc.org.au/training</a:t>
            </a:r>
            <a:r>
              <a:rPr lang="en-A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1696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31E1A-5100-1741-B8C8-272749E3D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 more about RLC’s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DFAD5-2A5E-D94A-83CD-A390FA451D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/>
              <a:t>Sign up for our </a:t>
            </a:r>
            <a:r>
              <a:rPr lang="en-US" sz="2400" err="1"/>
              <a:t>eBulletin</a:t>
            </a:r>
            <a:endParaRPr lang="en-US" sz="2400"/>
          </a:p>
          <a:p>
            <a:pPr marL="0" indent="0" algn="ctr">
              <a:buNone/>
            </a:pPr>
            <a:r>
              <a:rPr lang="en-US" sz="2400" b="1" err="1">
                <a:solidFill>
                  <a:srgbClr val="0070C0"/>
                </a:solidFill>
              </a:rPr>
              <a:t>www.rlc.org.au</a:t>
            </a:r>
            <a:r>
              <a:rPr lang="en-US" sz="2400" b="1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</a:pPr>
            <a:endParaRPr lang="en-US" sz="2400"/>
          </a:p>
          <a:p>
            <a:pPr marL="0" indent="0" algn="ctr">
              <a:buNone/>
            </a:pPr>
            <a:r>
              <a:rPr lang="en-US" sz="2400"/>
              <a:t>Follow us</a:t>
            </a:r>
          </a:p>
          <a:p>
            <a:pPr marL="0" indent="0" algn="ctr">
              <a:buNone/>
            </a:pPr>
            <a:r>
              <a:rPr lang="en-US" sz="2400" b="1">
                <a:solidFill>
                  <a:srgbClr val="0070C0"/>
                </a:solidFill>
              </a:rPr>
              <a:t>Facebook: @</a:t>
            </a:r>
            <a:r>
              <a:rPr lang="en-US" sz="2400" b="1" err="1">
                <a:solidFill>
                  <a:srgbClr val="0070C0"/>
                </a:solidFill>
              </a:rPr>
              <a:t>redfernlegal</a:t>
            </a:r>
            <a:endParaRPr lang="en-US" sz="2400" b="1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2400" b="1">
                <a:solidFill>
                  <a:srgbClr val="0070C0"/>
                </a:solidFill>
              </a:rPr>
              <a:t>Twitter: @RLC_CEO</a:t>
            </a:r>
          </a:p>
          <a:p>
            <a:pPr marL="0" indent="0" algn="ctr">
              <a:buNone/>
            </a:pPr>
            <a:r>
              <a:rPr lang="en-US" sz="2400" b="1">
                <a:solidFill>
                  <a:srgbClr val="0070C0"/>
                </a:solidFill>
              </a:rPr>
              <a:t>Instagram: @</a:t>
            </a:r>
            <a:r>
              <a:rPr lang="en-US" sz="2400" b="1" err="1">
                <a:solidFill>
                  <a:srgbClr val="0070C0"/>
                </a:solidFill>
              </a:rPr>
              <a:t>teamRLC</a:t>
            </a:r>
            <a:endParaRPr lang="en-US" sz="24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266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Arial"/>
                <a:cs typeface="Arial"/>
              </a:rPr>
              <a:t>Before you go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5301" y="2005262"/>
            <a:ext cx="102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Your feedback </a:t>
            </a:r>
            <a:r>
              <a:rPr lang="en-US" sz="3600" b="0" i="0" kern="120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helps us improve</a:t>
            </a:r>
            <a:r>
              <a:rPr lang="en-US" sz="36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 our training.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Please stay with us for another 60 seconds</a:t>
            </a:r>
            <a:r>
              <a:rPr lang="is-IS" sz="3600" b="0" i="0" kern="1200" baseline="0" dirty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…</a:t>
            </a:r>
            <a:endParaRPr lang="en-US" sz="3600" b="0" i="0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1205" y="3451674"/>
            <a:ext cx="5248960" cy="1868023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i="0" kern="120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Training: </a:t>
            </a:r>
            <a:r>
              <a:rPr lang="en-US" sz="2400" b="1" i="0" kern="1200" err="1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hlinkClick r:id="rId3"/>
              </a:rPr>
              <a:t>rlc.org.au</a:t>
            </a:r>
            <a:r>
              <a:rPr lang="en-US" sz="2400" b="1" i="0" kern="120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hlinkClick r:id="rId3"/>
              </a:rPr>
              <a:t>/training</a:t>
            </a:r>
            <a:endParaRPr lang="en-US" sz="2400" b="1" i="0" kern="1200">
              <a:solidFill>
                <a:schemeClr val="tx1"/>
              </a:solidFill>
              <a:effectLst/>
              <a:latin typeface="Helvetica" charset="0"/>
              <a:ea typeface="Helvetica" charset="0"/>
              <a:cs typeface="Helvetica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kern="120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Enquiries: Nic</a:t>
            </a:r>
            <a:r>
              <a:rPr lang="en-US" sz="2400" b="0" i="0" kern="1200" baseline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k Manning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kern="1200" baseline="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  <a:hlinkClick r:id="rId4"/>
              </a:rPr>
              <a:t>education@rlc.org.au</a:t>
            </a:r>
            <a:endParaRPr lang="en-US" sz="2400" b="0" i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5301" y="5724785"/>
            <a:ext cx="102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kern="1200">
                <a:solidFill>
                  <a:schemeClr val="tx1"/>
                </a:solidFill>
                <a:effectLst/>
                <a:latin typeface="Helvetica" charset="0"/>
                <a:ea typeface="Helvetica" charset="0"/>
                <a:cs typeface="Helvetica" charset="0"/>
              </a:rPr>
              <a:t>This workshop is a guide to the law in Australia. It is not a substitute for legal advice. If you have a legal problem, seek legal advice from a legal centre or Legal Aid. </a:t>
            </a:r>
            <a:endParaRPr lang="en-US" sz="2400" b="0" i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0345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3862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C3A65-233D-1E40-9FAE-8E0B212D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Outline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408E7-031D-1C49-ACC7-1DBF0BF60C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RLC’s Financial Abuse Service NSW</a:t>
            </a:r>
          </a:p>
          <a:p>
            <a:r>
              <a:rPr lang="en-AU"/>
              <a:t>Understanding Financial Abuse</a:t>
            </a:r>
          </a:p>
          <a:p>
            <a:r>
              <a:rPr lang="en-US">
                <a:latin typeface="Helvetica"/>
                <a:cs typeface="Helvetica"/>
              </a:rPr>
              <a:t>Remedies in family law</a:t>
            </a:r>
          </a:p>
          <a:p>
            <a:r>
              <a:rPr lang="en-US">
                <a:latin typeface="Helvetica"/>
                <a:cs typeface="Helvetica"/>
              </a:rPr>
              <a:t>Remedies in credit, debt &amp; consumer law</a:t>
            </a:r>
            <a:endParaRPr lang="en-US"/>
          </a:p>
          <a:p>
            <a:r>
              <a:rPr lang="en-US"/>
              <a:t>Q&amp;A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11184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2292534"/>
            <a:ext cx="5774613" cy="2272930"/>
          </a:xfrm>
        </p:spPr>
        <p:txBody>
          <a:bodyPr/>
          <a:lstStyle/>
          <a:p>
            <a:r>
              <a:rPr lang="en-US"/>
              <a:t>Financial Abuse Service NSW</a:t>
            </a:r>
          </a:p>
        </p:txBody>
      </p:sp>
      <p:pic>
        <p:nvPicPr>
          <p:cNvPr id="4" name="Picture Placeholder 3" descr="counsellor2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r="166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6808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FD60-E7BD-584F-9B8B-0CA48491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we can assist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F6062-0C1D-4D4A-AF3D-9E2F2A888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Free, confidential legal advice (via telephone, face-to-face, Zoom)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Representation in eligible cases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Available to all people in NSW who have experienced financial abuse in an intimate partner relationship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/>
              <a:t>Lawyers are trauma informed, understand safety risks and the complexities of abusive relationships</a:t>
            </a:r>
          </a:p>
        </p:txBody>
      </p:sp>
    </p:spTree>
    <p:extLst>
      <p:ext uri="{BB962C8B-B14F-4D97-AF65-F5344CB8AC3E}">
        <p14:creationId xmlns:p14="http://schemas.microsoft.com/office/powerpoint/2010/main" val="1105319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5FD60-E7BD-584F-9B8B-0CA48491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Co-advice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F6062-0C1D-4D4A-AF3D-9E2F2A888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399" y="1748940"/>
            <a:ext cx="10683365" cy="439786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When a client contacts our service, triage is done by our Legal Support Officer.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Depending on the client’s needs, we offer tailored appointments with:</a:t>
            </a:r>
          </a:p>
          <a:p>
            <a:pPr marL="914400" lvl="1">
              <a:buFont typeface="Arial" panose="020B0604020202020204" pitchFamily="34" charset="0"/>
              <a:buChar char="•"/>
            </a:pPr>
            <a:r>
              <a:rPr lang="en-US" sz="2000"/>
              <a:t>Family lawyer only</a:t>
            </a:r>
          </a:p>
          <a:p>
            <a:pPr marL="914400" lvl="1">
              <a:buFont typeface="Arial" panose="020B0604020202020204" pitchFamily="34" charset="0"/>
              <a:buChar char="•"/>
            </a:pPr>
            <a:r>
              <a:rPr lang="en-US" sz="2000"/>
              <a:t>Credit and debt lawyer only</a:t>
            </a:r>
          </a:p>
          <a:p>
            <a:pPr marL="914400" lvl="1">
              <a:buFont typeface="Arial" panose="020B0604020202020204" pitchFamily="34" charset="0"/>
              <a:buChar char="•"/>
            </a:pPr>
            <a:r>
              <a:rPr lang="en-US" sz="2000"/>
              <a:t>Both family lawyer </a:t>
            </a:r>
            <a:r>
              <a:rPr lang="en-US" sz="2000" b="1" u="sng"/>
              <a:t>and</a:t>
            </a:r>
            <a:r>
              <a:rPr lang="en-US" sz="2000"/>
              <a:t> credit and debt lawyer (“co-advice”).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/>
              <a:t>This collaborative approach to advice brings together experts in different areas of law to provide holistic advice about pathways for resolving the legal problem.</a:t>
            </a:r>
          </a:p>
          <a:p>
            <a:r>
              <a:rPr lang="en-US" sz="2000" i="1"/>
              <a:t>Access to our family law assistance is limited. We prioritise people who are not currently represented and are not eligible for other family law services.</a:t>
            </a:r>
          </a:p>
        </p:txBody>
      </p:sp>
    </p:spTree>
    <p:extLst>
      <p:ext uri="{BB962C8B-B14F-4D97-AF65-F5344CB8AC3E}">
        <p14:creationId xmlns:p14="http://schemas.microsoft.com/office/powerpoint/2010/main" val="1550056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/>
              <a:t>Areas we advise 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 numCol="2">
            <a:normAutofit fontScale="25000" lnSpcReduction="20000"/>
          </a:bodyPr>
          <a:lstStyle/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>
                <a:latin typeface="Helvetica"/>
                <a:cs typeface="Helvetica"/>
              </a:rPr>
              <a:t>Consumer credit (loans, credit cards)</a:t>
            </a:r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/>
              <a:t>Consumer law (complaints about products/services) </a:t>
            </a:r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/>
              <a:t>Debt recovery</a:t>
            </a:r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>
                <a:latin typeface="Helvetica"/>
                <a:cs typeface="Helvetica"/>
              </a:rPr>
              <a:t>Local Court process</a:t>
            </a:r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>
                <a:latin typeface="Helvetica"/>
                <a:cs typeface="Helvetica"/>
              </a:rPr>
              <a:t>Bankruptcy</a:t>
            </a:r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/>
              <a:t>Financial hardship</a:t>
            </a:r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>
                <a:latin typeface="Helvetica"/>
                <a:cs typeface="Helvetica"/>
              </a:rPr>
              <a:t>Family law financial matters</a:t>
            </a:r>
            <a:endParaRPr lang="en-US" sz="8000"/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>
                <a:latin typeface="Helvetica"/>
                <a:cs typeface="Helvetica"/>
              </a:rPr>
              <a:t>Superannuation</a:t>
            </a:r>
            <a:endParaRPr lang="en-US" sz="8000"/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>
                <a:latin typeface="Helvetica"/>
                <a:cs typeface="Helvetica"/>
              </a:rPr>
              <a:t>Insurance</a:t>
            </a:r>
            <a:endParaRPr lang="en-US" sz="8000"/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/>
              <a:t>Fines and toll debts</a:t>
            </a:r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/>
              <a:t>Banking disputes</a:t>
            </a:r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/>
              <a:t>Company law</a:t>
            </a:r>
          </a:p>
          <a:p>
            <a:pPr marL="457200" indent="-457200">
              <a:spcBef>
                <a:spcPts val="11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8000"/>
              <a:t>Contract law</a:t>
            </a:r>
          </a:p>
        </p:txBody>
      </p:sp>
    </p:spTree>
    <p:extLst>
      <p:ext uri="{BB962C8B-B14F-4D97-AF65-F5344CB8AC3E}">
        <p14:creationId xmlns:p14="http://schemas.microsoft.com/office/powerpoint/2010/main" val="362595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A5FA2-D2FA-E84D-B021-4FBB69E1D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Non-legal needs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996FA-F75B-5A4C-A38C-2C888B29C0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We provide referrals for: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Crisis accommodation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Immediate financial support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Domestic violence safety planning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Casework support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/>
              <a:t>Psychological counselling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AU" sz="2400"/>
              <a:t>F</a:t>
            </a:r>
            <a:r>
              <a:rPr lang="en-US" sz="2400" err="1"/>
              <a:t>inancial</a:t>
            </a:r>
            <a:r>
              <a:rPr lang="en-US" sz="2400"/>
              <a:t> counselling &amp; empowerment</a:t>
            </a:r>
          </a:p>
        </p:txBody>
      </p:sp>
    </p:spTree>
    <p:extLst>
      <p:ext uri="{BB962C8B-B14F-4D97-AF65-F5344CB8AC3E}">
        <p14:creationId xmlns:p14="http://schemas.microsoft.com/office/powerpoint/2010/main" val="2283941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1CA2266-7F61-DD4C-AACF-A690A59729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Understanding Financial Abuse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3D4AC49-5EEC-5146-88BA-7A3D808387D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35233240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y of Melbourne">
  <a:themeElements>
    <a:clrScheme name="Custom 1">
      <a:dk1>
        <a:srgbClr val="303030"/>
      </a:dk1>
      <a:lt1>
        <a:srgbClr val="FFFFFF"/>
      </a:lt1>
      <a:dk2>
        <a:srgbClr val="229CD0"/>
      </a:dk2>
      <a:lt2>
        <a:srgbClr val="FFFFFF"/>
      </a:lt2>
      <a:accent1>
        <a:srgbClr val="094183"/>
      </a:accent1>
      <a:accent2>
        <a:srgbClr val="4597AD"/>
      </a:accent2>
      <a:accent3>
        <a:srgbClr val="FF9200"/>
      </a:accent3>
      <a:accent4>
        <a:srgbClr val="5D7FBE"/>
      </a:accent4>
      <a:accent5>
        <a:srgbClr val="DDAD6A"/>
      </a:accent5>
      <a:accent6>
        <a:srgbClr val="D1694C"/>
      </a:accent6>
      <a:hlink>
        <a:srgbClr val="229CD0"/>
      </a:hlink>
      <a:folHlink>
        <a:srgbClr val="229CD0"/>
      </a:folHlink>
    </a:clrScheme>
    <a:fontScheme name="University of Melbourne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M PowerPoint template 16x9" id="{E4E72F1A-F900-4F24-AF10-CEAA15258909}" vid="{98FA2EAE-BBE2-4046-9DB6-4706523E00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5182A8CA1C1043903A35C646309D61" ma:contentTypeVersion="13" ma:contentTypeDescription="Create a new document." ma:contentTypeScope="" ma:versionID="ecbf7d186a7293b1a15a6ed2aeecac5d">
  <xsd:schema xmlns:xsd="http://www.w3.org/2001/XMLSchema" xmlns:xs="http://www.w3.org/2001/XMLSchema" xmlns:p="http://schemas.microsoft.com/office/2006/metadata/properties" xmlns:ns2="71f8b624-1e94-4f50-8c4a-ab241149889c" xmlns:ns3="b27f5642-a4b9-4f16-b4eb-293a758c14ac" targetNamespace="http://schemas.microsoft.com/office/2006/metadata/properties" ma:root="true" ma:fieldsID="a4de762c534e1607d0388eee2341eda2" ns2:_="" ns3:_="">
    <xsd:import namespace="71f8b624-1e94-4f50-8c4a-ab241149889c"/>
    <xsd:import namespace="b27f5642-a4b9-4f16-b4eb-293a758c14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f8b624-1e94-4f50-8c4a-ab24114988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7f5642-a4b9-4f16-b4eb-293a758c14a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4CD6DA-DD3C-4B32-B99C-DB93DD59BCA7}">
  <ds:schemaRefs>
    <ds:schemaRef ds:uri="71f8b624-1e94-4f50-8c4a-ab241149889c"/>
    <ds:schemaRef ds:uri="b27f5642-a4b9-4f16-b4eb-293a758c14a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EC1E69C-1B78-4E73-86AE-E06BEB988B5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BC6857F-894B-4D46-BEFD-47E559D758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University of Melbourne</Template>
  <TotalTime>3008</TotalTime>
  <Words>1274</Words>
  <Application>Microsoft Macintosh PowerPoint</Application>
  <PresentationFormat>Widescreen</PresentationFormat>
  <Paragraphs>160</Paragraphs>
  <Slides>29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Courier New</vt:lpstr>
      <vt:lpstr>Helvetica</vt:lpstr>
      <vt:lpstr>University of Melbourne</vt:lpstr>
      <vt:lpstr>PowerPoint Presentation</vt:lpstr>
      <vt:lpstr>PowerPoint Presentation</vt:lpstr>
      <vt:lpstr>Outline</vt:lpstr>
      <vt:lpstr>PowerPoint Presentation</vt:lpstr>
      <vt:lpstr>How we can assist</vt:lpstr>
      <vt:lpstr>Co-advice model</vt:lpstr>
      <vt:lpstr>Areas we advise on</vt:lpstr>
      <vt:lpstr>Non-legal needs</vt:lpstr>
      <vt:lpstr>PowerPoint Presentation</vt:lpstr>
      <vt:lpstr>Previous webinars</vt:lpstr>
      <vt:lpstr>What is financial abuse?</vt:lpstr>
      <vt:lpstr>Common financial abuse issues #1</vt:lpstr>
      <vt:lpstr>Common financial abuse issues #2</vt:lpstr>
      <vt:lpstr>PowerPoint Presentation</vt:lpstr>
      <vt:lpstr>Family Violence in Family Law</vt:lpstr>
      <vt:lpstr>PowerPoint Presentation</vt:lpstr>
      <vt:lpstr>Family law pathways</vt:lpstr>
      <vt:lpstr>Remedies available</vt:lpstr>
      <vt:lpstr>PowerPoint Presentation</vt:lpstr>
      <vt:lpstr>Credit, debt &amp; consumer law  pathways #1</vt:lpstr>
      <vt:lpstr>Credit, debt &amp; consumer law  pathways #2</vt:lpstr>
      <vt:lpstr>Remedies available</vt:lpstr>
      <vt:lpstr>How to contact us</vt:lpstr>
      <vt:lpstr>When we can’t assist</vt:lpstr>
      <vt:lpstr>PowerPoint Presentation</vt:lpstr>
      <vt:lpstr>Upcoming webinars in RLC’s Financial Abuse series</vt:lpstr>
      <vt:lpstr>Learn more about RLC’s work</vt:lpstr>
      <vt:lpstr>Before you go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Stefanou</dc:creator>
  <cp:lastModifiedBy>Nick Manning</cp:lastModifiedBy>
  <cp:revision>11</cp:revision>
  <dcterms:created xsi:type="dcterms:W3CDTF">2018-04-17T12:20:22Z</dcterms:created>
  <dcterms:modified xsi:type="dcterms:W3CDTF">2021-07-21T05:30:21Z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0x0101004C5182A8CA1C1043903A35C646309D61</vt:lpwstr>
  </property>
</Properties>
</file>